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6" r:id="rId3"/>
    <p:sldId id="278" r:id="rId4"/>
    <p:sldId id="270" r:id="rId5"/>
    <p:sldId id="271" r:id="rId6"/>
    <p:sldId id="281" r:id="rId7"/>
    <p:sldId id="258" r:id="rId8"/>
    <p:sldId id="283" r:id="rId9"/>
    <p:sldId id="264" r:id="rId10"/>
    <p:sldId id="265" r:id="rId11"/>
    <p:sldId id="285" r:id="rId12"/>
    <p:sldId id="263" r:id="rId13"/>
    <p:sldId id="280" r:id="rId14"/>
    <p:sldId id="262" r:id="rId15"/>
    <p:sldId id="282" r:id="rId16"/>
    <p:sldId id="276" r:id="rId17"/>
    <p:sldId id="267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20" autoAdjust="0"/>
  </p:normalViewPr>
  <p:slideViewPr>
    <p:cSldViewPr>
      <p:cViewPr>
        <p:scale>
          <a:sx n="104" d="100"/>
          <a:sy n="104" d="100"/>
        </p:scale>
        <p:origin x="54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679C2F-1A45-485F-9459-40F69B5BFB7C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414304-7EDB-47D3-8581-AD856BBDB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1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7BB5CE-CD7F-44C4-BA2A-A25A681A1523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028F26-1C1D-4F83-A8C7-C1792E474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5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5273-2ACF-480D-A22B-F1146EEBEA54}" type="datetime1">
              <a:rPr lang="en-US" smtClean="0"/>
              <a:t>6/24/2016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7DC5-934B-41DE-B4E1-49E222589234}" type="datetime1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298F-AC0D-499C-B481-7213846BB5DB}" type="datetime1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AE786-8BAB-472C-A411-0CC2C460D236}" type="datetime1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70A7D-E6CA-4E7A-88F4-204F64F9D5B6}" type="datetime1">
              <a:rPr lang="en-US" smtClean="0"/>
              <a:t>6/24/2016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8961640-B8A0-48A3-B715-A10B217A59A7}" type="datetime1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3CB1-762B-4B97-A025-9BD9D48FA4B9}" type="datetime1">
              <a:rPr lang="en-US" smtClean="0"/>
              <a:t>6/24/2016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CF54-8183-40CE-B201-DB07C686524F}" type="datetime1">
              <a:rPr lang="en-US" smtClean="0"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1DC6-A327-4DE5-9421-288A2B4D6917}" type="datetime1">
              <a:rPr lang="en-US" smtClean="0"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6C4D-2F45-4550-ACDD-197A7CBD0D17}" type="datetime1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368121C-6CB4-4E93-BFDB-77DBEC950AF7}" type="datetime1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AB65693-0B61-4028-B6BE-12F4BF5D41CE}" type="datetime1">
              <a:rPr lang="en-US" smtClean="0"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F42450-B8D3-4700-967F-CA9AB711A7AD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7772400" cy="1752600"/>
          </a:xfrm>
        </p:spPr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dirty="0" smtClean="0"/>
              <a:t>COMMUNITY MEETING</a:t>
            </a:r>
          </a:p>
          <a:p>
            <a:r>
              <a:rPr lang="en-US" dirty="0" smtClean="0"/>
              <a:t>June 21, 2016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Short-Term Lodgings and Rentals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9" y="1286785"/>
            <a:ext cx="1087341" cy="10873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267200"/>
            <a:ext cx="265434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1991"/>
            <a:ext cx="2505075" cy="137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3" y="5029200"/>
            <a:ext cx="2857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0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Homesharing</a:t>
            </a:r>
            <a:r>
              <a:rPr lang="en-US" dirty="0" smtClean="0"/>
              <a:t>-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RECOMMENDATION:  Create Definition</a:t>
            </a:r>
            <a:endParaRPr lang="en-US" sz="2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marL="27432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Short term” shall mean occupancy of a lodging unit for a period of thirty (30) consecutive calendar days or less. </a:t>
            </a:r>
            <a:r>
              <a:rPr lang="en-US" u="sng" dirty="0"/>
              <a:t>This also includes a maximum of one written or oral rental agreement within a lodging unit for a period of thirty (30) consecutive calendar days or less, wherein the owner, tenant, agent, or rental manager is the long-term occupant of the lodging unit and is residing at the lodging unit during the term of the rental agreement.</a:t>
            </a:r>
            <a:endParaRPr lang="en-US" dirty="0"/>
          </a:p>
          <a:p>
            <a:pPr lvl="1"/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Standards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8229600" cy="365760"/>
          </a:xfrm>
        </p:spPr>
        <p:txBody>
          <a:bodyPr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RECOMMENDATION: EXPAND OPERATIONAL  STANDARDS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28112088"/>
              </p:ext>
            </p:extLst>
          </p:nvPr>
        </p:nvGraphicFramePr>
        <p:xfrm>
          <a:off x="304800" y="1600200"/>
          <a:ext cx="8610601" cy="4774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017"/>
                <a:gridCol w="2710745"/>
                <a:gridCol w="3268839"/>
              </a:tblGrid>
              <a:tr h="47688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Interior Notification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Exterior Notification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Other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2259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cs typeface="Arial" panose="020B0604020202020204" pitchFamily="34" charset="0"/>
                        </a:rPr>
                        <a:t>Name of local contact person on a 24 hour basis.  Local contact must be within 10 miles of the unit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Shall display</a:t>
                      </a: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a notice on the exterior that is legible and visible to general public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Max. Occupancy: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 adults (18 </a:t>
                      </a:r>
                      <a:r>
                        <a:rPr lang="en-US" sz="1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yrs</a:t>
                      </a: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or older) per bedroom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1426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Number &amp;</a:t>
                      </a: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location of on-site parking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Local contact person phone number that </a:t>
                      </a:r>
                      <a:r>
                        <a:rPr lang="en-US" sz="140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is within 10 miles of unit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Provide City with local contact person information</a:t>
                      </a:r>
                    </a:p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197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Trash pick</a:t>
                      </a: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up day and posting of rules related to trash services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Short Term Lodging Permit number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Short term lodging permit to be displayed on all advertisements</a:t>
                      </a:r>
                    </a:p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2259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Street Sweeping Day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City</a:t>
                      </a: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website address, Police Department phone, Code Enforcement phone</a:t>
                      </a:r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Unregistered/Non Compliant Units  will be required to vacate the guests from the unit within 24 hours</a:t>
                      </a:r>
                    </a:p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22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Notice that guests are responsible for all activities, violations will result in fines. </a:t>
                      </a:r>
                    </a:p>
                    <a:p>
                      <a:endParaRPr lang="en-US" sz="1400" baseline="0" dirty="0" smtClean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No Commercial</a:t>
                      </a:r>
                      <a:r>
                        <a:rPr lang="en-US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activities</a:t>
                      </a:r>
                      <a:endParaRPr lang="en-US" sz="1400" dirty="0" smtClean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2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Enforcement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Enforcement is key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2015 – 23 Administrative Citations Issued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June </a:t>
            </a:r>
            <a:r>
              <a:rPr lang="en-US" dirty="0">
                <a:solidFill>
                  <a:srgbClr val="002060"/>
                </a:solidFill>
              </a:rPr>
              <a:t>2015 – seasonal </a:t>
            </a:r>
            <a:r>
              <a:rPr lang="en-US" dirty="0" smtClean="0">
                <a:solidFill>
                  <a:srgbClr val="002060"/>
                </a:solidFill>
              </a:rPr>
              <a:t>employee hired to assist in enforcement</a:t>
            </a:r>
            <a:endParaRPr lang="en-US" dirty="0">
              <a:solidFill>
                <a:srgbClr val="002060"/>
              </a:solidFill>
            </a:endParaRP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Over 250 non-compliant on-line listings identified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Of those, 131 obtained the required permits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City collected $218,700 in fees and TOT as a result of the enforcement effort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Increased Enforcement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Summer 2016 – Seasonal employee to focus on on-line listings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Proactive Enforcement Program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Noise Abatement: </a:t>
            </a:r>
            <a:r>
              <a:rPr lang="en-US" dirty="0">
                <a:solidFill>
                  <a:srgbClr val="002060"/>
                </a:solidFill>
              </a:rPr>
              <a:t>DAC/LUGO Enforcement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Use </a:t>
            </a:r>
            <a:r>
              <a:rPr lang="en-US" dirty="0">
                <a:solidFill>
                  <a:srgbClr val="002060"/>
                </a:solidFill>
              </a:rPr>
              <a:t>of Tier 2 Fines ($1,000, $2,000, $3,000)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/>
          </a:p>
        </p:txBody>
      </p:sp>
      <p:pic>
        <p:nvPicPr>
          <p:cNvPr id="1027" name="Picture 3" descr="C:\Users\bwisneski\AppData\Local\Microsoft\Windows\Temporary Internet Files\Content.IE5\G03LSI26\blockpage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3425190"/>
            <a:ext cx="15240" cy="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wisneski\AppData\Local\Microsoft\Windows\Temporary Internet Files\Content.IE5\QU8LD0MD\blockpage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3425190"/>
            <a:ext cx="15240" cy="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wisneski\AppData\Local\Microsoft\Windows\Temporary Internet Files\Content.IE5\7CLJI7YB\blockpage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3425190"/>
            <a:ext cx="15240" cy="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wisneski\AppData\Local\Microsoft\Windows\Temporary Internet Files\Content.IE5\BZZSDR86\blockpage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3425190"/>
            <a:ext cx="15240" cy="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Find out where STL is: permitted, not permitted and the status of existing permits.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97243" y="2412496"/>
            <a:ext cx="3675616" cy="2813734"/>
            <a:chOff x="197243" y="2379840"/>
            <a:chExt cx="3003157" cy="2316759"/>
          </a:xfrm>
        </p:grpSpPr>
        <p:grpSp>
          <p:nvGrpSpPr>
            <p:cNvPr id="19" name="Group 18"/>
            <p:cNvGrpSpPr/>
            <p:nvPr/>
          </p:nvGrpSpPr>
          <p:grpSpPr>
            <a:xfrm>
              <a:off x="197243" y="2379840"/>
              <a:ext cx="3003157" cy="2316759"/>
              <a:chOff x="197243" y="2379840"/>
              <a:chExt cx="3003157" cy="231675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75492" y="2379840"/>
                <a:ext cx="2924908" cy="2221468"/>
                <a:chOff x="304800" y="2362200"/>
                <a:chExt cx="3419218" cy="2614246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906" t="2340" b="36302"/>
                <a:stretch/>
              </p:blipFill>
              <p:spPr bwMode="auto">
                <a:xfrm>
                  <a:off x="304800" y="2362200"/>
                  <a:ext cx="3419218" cy="261424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6" name="Oval 5"/>
                <p:cNvSpPr/>
                <p:nvPr/>
              </p:nvSpPr>
              <p:spPr>
                <a:xfrm>
                  <a:off x="1506414" y="4015158"/>
                  <a:ext cx="1905000" cy="3048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197243" y="4419600"/>
                <a:ext cx="1205779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 smtClean="0">
                    <a:solidFill>
                      <a:srgbClr val="FF0000"/>
                    </a:solidFill>
                  </a:rPr>
                  <a:t>PERMITTED</a:t>
                </a:r>
                <a:endParaRPr lang="en-US" sz="1200" b="1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1447800" y="4043454"/>
              <a:ext cx="457200" cy="3761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274467" y="2071594"/>
            <a:ext cx="3637006" cy="2316110"/>
            <a:chOff x="5105400" y="2362200"/>
            <a:chExt cx="3637006" cy="2316110"/>
          </a:xfrm>
        </p:grpSpPr>
        <p:grpSp>
          <p:nvGrpSpPr>
            <p:cNvPr id="8" name="Group 7"/>
            <p:cNvGrpSpPr/>
            <p:nvPr/>
          </p:nvGrpSpPr>
          <p:grpSpPr>
            <a:xfrm>
              <a:off x="5105400" y="2362200"/>
              <a:ext cx="3637006" cy="2239108"/>
              <a:chOff x="4088503" y="3323492"/>
              <a:chExt cx="3637006" cy="223910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11" t="13077" r="2019" b="40513"/>
              <a:stretch/>
            </p:blipFill>
            <p:spPr bwMode="auto">
              <a:xfrm>
                <a:off x="4088503" y="3323492"/>
                <a:ext cx="3637006" cy="22391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5486400" y="4706822"/>
                <a:ext cx="1219200" cy="19928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361331" y="4401311"/>
              <a:ext cx="128432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rgbClr val="FF0000"/>
                  </a:solidFill>
                </a:rPr>
                <a:t>PROHIBITED</a:t>
              </a:r>
              <a:endParaRPr lang="en-US" sz="1200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7239000" y="3944818"/>
              <a:ext cx="122331" cy="4391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276600" y="4310703"/>
            <a:ext cx="4216917" cy="2494438"/>
            <a:chOff x="2954208" y="3745530"/>
            <a:chExt cx="3208756" cy="222811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0" t="14353" r="1959" b="36627"/>
            <a:stretch/>
          </p:blipFill>
          <p:spPr bwMode="auto">
            <a:xfrm>
              <a:off x="2954208" y="3745530"/>
              <a:ext cx="3208756" cy="21013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3" name="Straight Arrow Connector 22"/>
            <p:cNvCxnSpPr/>
            <p:nvPr/>
          </p:nvCxnSpPr>
          <p:spPr>
            <a:xfrm flipH="1" flipV="1">
              <a:off x="4953000" y="5181600"/>
              <a:ext cx="228600" cy="5267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114800" y="4696599"/>
              <a:ext cx="1981200" cy="48500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67207" y="5708339"/>
              <a:ext cx="1387033" cy="2653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FF0000"/>
                  </a:solidFill>
                </a:rPr>
                <a:t>PERMIT STATUS</a:t>
              </a:r>
              <a:endParaRPr lang="en-US" sz="1200" b="1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0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Online companies such as VRBO, </a:t>
            </a:r>
            <a:r>
              <a:rPr lang="en-US" dirty="0" err="1" smtClean="0"/>
              <a:t>FlipKey</a:t>
            </a:r>
            <a:r>
              <a:rPr lang="en-US" dirty="0" smtClean="0"/>
              <a:t>, and </a:t>
            </a:r>
            <a:r>
              <a:rPr lang="en-US" dirty="0" err="1" smtClean="0"/>
              <a:t>airbnb</a:t>
            </a:r>
            <a:r>
              <a:rPr lang="en-US" dirty="0" smtClean="0"/>
              <a:t> have created a whole new facet to vacation rentals.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Difficult to regulate because online businesses do not have a physical presence here.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14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4" y="3633660"/>
            <a:ext cx="2500313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32956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7" y="2620778"/>
            <a:ext cx="220662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7312"/>
            <a:ext cx="22733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6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Online companies have said the City rules do not apply to them</a:t>
            </a:r>
          </a:p>
          <a:p>
            <a:r>
              <a:rPr lang="en-US" dirty="0" smtClean="0"/>
              <a:t>The City disagrees and is working to get them to follow the same rules everyone must follow</a:t>
            </a:r>
          </a:p>
          <a:p>
            <a:r>
              <a:rPr lang="en-US" dirty="0" smtClean="0"/>
              <a:t>Working with </a:t>
            </a:r>
            <a:r>
              <a:rPr lang="en-US" dirty="0" err="1"/>
              <a:t>a</a:t>
            </a:r>
            <a:r>
              <a:rPr lang="en-US" dirty="0" err="1" smtClean="0"/>
              <a:t>irbnb</a:t>
            </a:r>
            <a:r>
              <a:rPr lang="en-US" dirty="0" smtClean="0"/>
              <a:t> to get agreement that they will:</a:t>
            </a:r>
          </a:p>
          <a:p>
            <a:pPr lvl="1"/>
            <a:r>
              <a:rPr lang="en-US" dirty="0" smtClean="0"/>
              <a:t> Only list rentals that have a valid City STLP</a:t>
            </a:r>
          </a:p>
          <a:p>
            <a:pPr lvl="1"/>
            <a:r>
              <a:rPr lang="en-US" dirty="0" smtClean="0"/>
              <a:t>Allow for auditing of TOT revenue</a:t>
            </a:r>
          </a:p>
          <a:p>
            <a:pPr lvl="1"/>
            <a:r>
              <a:rPr lang="en-US" dirty="0" smtClean="0"/>
              <a:t>Pay TOT on all rental income received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5029200"/>
            <a:ext cx="1749425" cy="70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67200"/>
            <a:ext cx="1600200" cy="59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August 9, 2016 City Council Meeting–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Present Findings to Council and request further direction.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098" name="Picture 2" descr="C:\Users\kbrandt\AppData\Local\Microsoft\Windows\Temporary Internet Files\Content.IE5\4Q1LFR88\question-mark-in-a-blue-circle-8959-large[1]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3703456" cy="37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2016 City Council Study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Council is interested in: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Public outreach.  Stakeholder discussions.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Filling in gaps on the Peninsula for vacation rentals?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Adopting regulations for </a:t>
            </a:r>
            <a:r>
              <a:rPr lang="en-US" dirty="0" err="1">
                <a:solidFill>
                  <a:srgbClr val="002060"/>
                </a:solidFill>
              </a:rPr>
              <a:t>H</a:t>
            </a:r>
            <a:r>
              <a:rPr lang="en-US" dirty="0" err="1" smtClean="0">
                <a:solidFill>
                  <a:srgbClr val="002060"/>
                </a:solidFill>
              </a:rPr>
              <a:t>omesharing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Adopting standard operational guidelines for vacation rentals?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Pursuing agreements </a:t>
            </a:r>
            <a:r>
              <a:rPr lang="en-US" dirty="0">
                <a:solidFill>
                  <a:srgbClr val="002060"/>
                </a:solidFill>
              </a:rPr>
              <a:t>with the online services to disclose rental information and submit TOT to City.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 Date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Public </a:t>
            </a:r>
            <a:r>
              <a:rPr lang="en-US" dirty="0"/>
              <a:t>outreach. </a:t>
            </a:r>
            <a:endParaRPr lang="en-US" dirty="0" smtClean="0"/>
          </a:p>
          <a:p>
            <a:pPr lvl="1">
              <a:spcAft>
                <a:spcPts val="600"/>
              </a:spcAft>
            </a:pPr>
            <a:r>
              <a:rPr lang="en-US" dirty="0" smtClean="0"/>
              <a:t>March </a:t>
            </a:r>
            <a:r>
              <a:rPr lang="en-US" dirty="0"/>
              <a:t>23</a:t>
            </a:r>
            <a:r>
              <a:rPr lang="en-US" baseline="30000" dirty="0"/>
              <a:t>rd</a:t>
            </a:r>
            <a:r>
              <a:rPr lang="en-US" dirty="0"/>
              <a:t> Public </a:t>
            </a:r>
            <a:r>
              <a:rPr lang="en-US" dirty="0" smtClean="0"/>
              <a:t>Meeting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Newport Beach Association of Realtors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Balboa Island Improvement Association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Individual meetings with Residents and Realtors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Evaluated in </a:t>
            </a:r>
            <a:r>
              <a:rPr lang="en-US" dirty="0"/>
              <a:t>gaps in </a:t>
            </a:r>
            <a:r>
              <a:rPr lang="en-US" dirty="0" smtClean="0"/>
              <a:t>limited R-1 zone areas </a:t>
            </a:r>
            <a:r>
              <a:rPr lang="en-US" dirty="0"/>
              <a:t>on the Peninsula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Defined </a:t>
            </a:r>
            <a:r>
              <a:rPr lang="en-US" dirty="0" err="1"/>
              <a:t>H</a:t>
            </a:r>
            <a:r>
              <a:rPr lang="en-US" dirty="0" err="1" smtClean="0"/>
              <a:t>omesharing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Drafted expanded </a:t>
            </a:r>
            <a:r>
              <a:rPr lang="en-US" dirty="0"/>
              <a:t>operational standards for vacation rentals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Pursued agreements </a:t>
            </a:r>
            <a:r>
              <a:rPr lang="en-US" dirty="0"/>
              <a:t>with the online services to disclose rental information and submit TOT to City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Lodging Permitted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4993" r="7230" b="5489"/>
          <a:stretch/>
        </p:blipFill>
        <p:spPr>
          <a:xfrm>
            <a:off x="707136" y="1524000"/>
            <a:ext cx="7696200" cy="491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1006475"/>
            <a:ext cx="457200" cy="441325"/>
          </a:xfrm>
        </p:spPr>
        <p:txBody>
          <a:bodyPr/>
          <a:lstStyle/>
          <a:p>
            <a:fld id="{7FF42450-B8D3-4700-967F-CA9AB711A7A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Autofit/>
          </a:bodyPr>
          <a:lstStyle/>
          <a:p>
            <a:r>
              <a:rPr lang="en-US" sz="2800" dirty="0" smtClean="0"/>
              <a:t>Active Short-Term Lodging Permits</a:t>
            </a:r>
            <a:br>
              <a:rPr lang="en-US" sz="2800" dirty="0" smtClean="0"/>
            </a:br>
            <a:r>
              <a:rPr lang="en-US" sz="2800" dirty="0" smtClean="0"/>
              <a:t>Concentrated Areas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t="4797" r="6518" b="5603"/>
          <a:stretch/>
        </p:blipFill>
        <p:spPr>
          <a:xfrm>
            <a:off x="762000" y="1447800"/>
            <a:ext cx="7696200" cy="513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2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Balboa Island Active Permits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1" t="36676" r="17216" b="27110"/>
          <a:stretch/>
        </p:blipFill>
        <p:spPr bwMode="auto">
          <a:xfrm>
            <a:off x="978083" y="1676400"/>
            <a:ext cx="721069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5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Filling in the Gaps??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7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Should Single-Family Districts where STL has been grandfathered allow additional STL permits?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 b="1988"/>
          <a:stretch/>
        </p:blipFill>
        <p:spPr bwMode="auto">
          <a:xfrm>
            <a:off x="1752600" y="2438400"/>
            <a:ext cx="5990608" cy="43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16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Filling in the Gaps??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of the R-1 areas were created in 1989 because of small lots.  Others were always R-1.</a:t>
            </a:r>
          </a:p>
          <a:p>
            <a:r>
              <a:rPr lang="en-US" dirty="0" smtClean="0"/>
              <a:t>Interest to preserve </a:t>
            </a:r>
            <a:r>
              <a:rPr lang="en-US" smtClean="0"/>
              <a:t>single-family character.</a:t>
            </a:r>
            <a:endParaRPr lang="en-US" dirty="0" smtClean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RECOMMENDATION:  No change to areas where STL is permitted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Homesharing</a:t>
            </a:r>
            <a:r>
              <a:rPr lang="en-US" dirty="0" smtClean="0"/>
              <a:t> – What is that?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2067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Typical vacation rentals are for entire units, and the owners are not present.</a:t>
            </a:r>
          </a:p>
          <a:p>
            <a:r>
              <a:rPr lang="en-US" dirty="0" err="1" smtClean="0"/>
              <a:t>Homesharing</a:t>
            </a:r>
            <a:r>
              <a:rPr lang="en-US" dirty="0" smtClean="0"/>
              <a:t> means that the owner is present, who rents out a bedroom or even a couch on a short-term basis.</a:t>
            </a:r>
          </a:p>
        </p:txBody>
      </p:sp>
      <p:pic>
        <p:nvPicPr>
          <p:cNvPr id="3074" name="Picture 2" descr="C:\Users\kbrandt\AppData\Local\Microsoft\Windows\Temporary Internet Files\Content.IE5\W0B7FWCY\SimpsonsCouch1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19" y="3429000"/>
            <a:ext cx="3463299" cy="287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2450-B8D3-4700-967F-CA9AB711A7AD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54864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An example of “Homer-sharing”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505200"/>
            <a:ext cx="40790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700" dirty="0" smtClean="0">
                <a:cs typeface="Arial" panose="020B0604020202020204" pitchFamily="34" charset="0"/>
              </a:rPr>
              <a:t>“</a:t>
            </a:r>
            <a:r>
              <a:rPr lang="en-US" sz="2700" dirty="0" err="1">
                <a:cs typeface="Arial" panose="020B0604020202020204" pitchFamily="34" charset="0"/>
              </a:rPr>
              <a:t>Homesharing</a:t>
            </a:r>
            <a:r>
              <a:rPr lang="en-US" sz="2700" dirty="0">
                <a:cs typeface="Arial" panose="020B0604020202020204" pitchFamily="34" charset="0"/>
              </a:rPr>
              <a:t>” is already permitted, but a definition is </a:t>
            </a:r>
            <a:r>
              <a:rPr lang="en-US" sz="2700" dirty="0" smtClean="0">
                <a:cs typeface="Arial" panose="020B0604020202020204" pitchFamily="34" charset="0"/>
              </a:rPr>
              <a:t>needed.</a:t>
            </a:r>
            <a:endParaRPr lang="en-US" sz="27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1986</TotalTime>
  <Words>760</Words>
  <Application>Microsoft Office PowerPoint</Application>
  <PresentationFormat>On-screen Show (4:3)</PresentationFormat>
  <Paragraphs>119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Civic</vt:lpstr>
      <vt:lpstr>Short-Term Lodgings and Rentals</vt:lpstr>
      <vt:lpstr>January 2016 City Council Study Session</vt:lpstr>
      <vt:lpstr>Progress To Date</vt:lpstr>
      <vt:lpstr>Short-Term Lodging Permitted</vt:lpstr>
      <vt:lpstr>Active Short-Term Lodging Permits Concentrated Areas</vt:lpstr>
      <vt:lpstr>Balboa Island Active Permits</vt:lpstr>
      <vt:lpstr>Filling in the Gaps??</vt:lpstr>
      <vt:lpstr>Filling in the Gaps??</vt:lpstr>
      <vt:lpstr>Homesharing – What is that?</vt:lpstr>
      <vt:lpstr>Homesharing- continued</vt:lpstr>
      <vt:lpstr>Operational Standards</vt:lpstr>
      <vt:lpstr>Code Enforcement</vt:lpstr>
      <vt:lpstr>Interactive Map</vt:lpstr>
      <vt:lpstr>The Internet Effect</vt:lpstr>
      <vt:lpstr>The Internet Effect</vt:lpstr>
      <vt:lpstr>Next Steps</vt:lpstr>
      <vt:lpstr>Questions</vt:lpstr>
    </vt:vector>
  </TitlesOfParts>
  <Company>City of Newport Beach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Short-Term Lodgings and Rentals</dc:title>
  <dc:creator>Brandt, Kim</dc:creator>
  <cp:lastModifiedBy>Caryl</cp:lastModifiedBy>
  <cp:revision>128</cp:revision>
  <cp:lastPrinted>2016-06-16T15:30:05Z</cp:lastPrinted>
  <dcterms:created xsi:type="dcterms:W3CDTF">2015-12-23T16:51:16Z</dcterms:created>
  <dcterms:modified xsi:type="dcterms:W3CDTF">2016-06-24T15:13:23Z</dcterms:modified>
</cp:coreProperties>
</file>