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1"/>
  </p:notesMasterIdLst>
  <p:sldIdLst>
    <p:sldId id="257" r:id="rId2"/>
    <p:sldId id="267" r:id="rId3"/>
    <p:sldId id="280" r:id="rId4"/>
    <p:sldId id="278" r:id="rId5"/>
    <p:sldId id="279" r:id="rId6"/>
    <p:sldId id="273" r:id="rId7"/>
    <p:sldId id="275" r:id="rId8"/>
    <p:sldId id="276" r:id="rId9"/>
    <p:sldId id="264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161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4053" autoAdjust="0"/>
  </p:normalViewPr>
  <p:slideViewPr>
    <p:cSldViewPr>
      <p:cViewPr>
        <p:scale>
          <a:sx n="125" d="100"/>
          <a:sy n="12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775" tIns="45888" rIns="91775" bIns="458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775" tIns="45888" rIns="91775" bIns="45888" rtlCol="0"/>
          <a:lstStyle>
            <a:lvl1pPr algn="r">
              <a:defRPr sz="1200"/>
            </a:lvl1pPr>
          </a:lstStyle>
          <a:p>
            <a:fld id="{7CAB4F97-FE91-43FE-B0E5-5B601F8AD42D}" type="datetimeFigureOut">
              <a:rPr lang="en-US" smtClean="0"/>
              <a:t>09/06/2016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5" tIns="45888" rIns="91775" bIns="458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775" tIns="45888" rIns="91775" bIns="458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4"/>
            <a:ext cx="3038475" cy="465138"/>
          </a:xfrm>
          <a:prstGeom prst="rect">
            <a:avLst/>
          </a:prstGeom>
        </p:spPr>
        <p:txBody>
          <a:bodyPr vert="horz" lIns="91775" tIns="45888" rIns="91775" bIns="458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4"/>
            <a:ext cx="3038475" cy="465138"/>
          </a:xfrm>
          <a:prstGeom prst="rect">
            <a:avLst/>
          </a:prstGeom>
        </p:spPr>
        <p:txBody>
          <a:bodyPr vert="horz" lIns="91775" tIns="45888" rIns="91775" bIns="45888" rtlCol="0" anchor="b"/>
          <a:lstStyle>
            <a:lvl1pPr algn="r">
              <a:defRPr sz="1200"/>
            </a:lvl1pPr>
          </a:lstStyle>
          <a:p>
            <a:fld id="{9976F3B8-CE2A-47C0-9FB0-D0ABF25951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3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FDB7B-D56C-41C6-8DF3-7A203A80A4B2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E0136-F17B-4C29-BBBC-434AF0A4C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86822-B9E6-4CD6-AE9F-0FF4FBC4DCF9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B5699-AC38-48DD-AC88-F1B3BA019C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79C3FC-F1F6-4CAF-A07B-B6E5393FD431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EA51-3040-468C-A744-4B77AAEB78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01D31-0032-4A2B-958B-DA8D03236658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04857-4022-4168-AEEF-4560C2C5BC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83391-3F2B-43B1-BC98-58BF835FC2EE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B07DE-0669-43EA-8641-D3AB9245B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14D7-4AE5-42AD-9BCF-A8AF930B892D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48584-63E6-4613-9762-FCE7C8A893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51AA2-C728-4279-8E5C-BFCC227E44FF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B1C81-CAC6-4AF1-B6D3-68A31CD383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4979D-8573-4ED0-90D4-61FEAB24DA98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531AF-DC88-41E3-B03A-3330A9A458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B3F1F-7F25-401A-99F8-A0D5833C653A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E9BA-C5CA-48C2-B1B9-8D2EC61D0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FDA83-B447-4EAA-927D-3355C8E8B25B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6465-47E0-4D72-A8DD-138936E9C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9161C-9AEE-49B2-BD3D-286FFA73E668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7D299-07D4-44D0-AE24-32A2592E8E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589DBA2-C191-4D9F-9ACC-9B24F997B167}" type="datetimeFigureOut">
              <a:rPr lang="en-US" smtClean="0"/>
              <a:pPr>
                <a:defRPr/>
              </a:pPr>
              <a:t>09/06/2016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BB56E3F-4F2A-4796-9D86-E764D5B0C1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72525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Poppy Avenue Landscaping and Street Reconstruction</a:t>
            </a:r>
            <a:r>
              <a:rPr lang="en-US" sz="44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4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Coast Highway to Ocean Blvd.</a:t>
            </a:r>
            <a:r>
              <a:rPr lang="en-US" sz="4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CC9900"/>
                </a:solidFill>
                <a:effectLst/>
              </a:rPr>
              <a:t>Conceptual Design </a:t>
            </a: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Meeting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9, 2015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40673"/>
            <a:ext cx="1468711" cy="144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399" y="5739110"/>
            <a:ext cx="464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</a:t>
            </a:r>
            <a:r>
              <a:rPr lang="en-US" b="1" i="1" dirty="0" smtClean="0"/>
              <a:t>ublic Works and </a:t>
            </a:r>
          </a:p>
          <a:p>
            <a:r>
              <a:rPr lang="en-US" b="1" i="1" dirty="0" smtClean="0"/>
              <a:t>Municipal Operations Departments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324" y="5961697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Poppy Ave</a:t>
            </a:r>
          </a:p>
          <a:p>
            <a:r>
              <a:rPr lang="en-US" b="1" dirty="0" smtClean="0"/>
              <a:t>Existing Condition</a:t>
            </a:r>
          </a:p>
          <a:p>
            <a:r>
              <a:rPr lang="en-US" sz="1200" dirty="0" smtClean="0"/>
              <a:t>City of Newport Beach, CA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1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324" y="5961697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Poppy Ave</a:t>
            </a:r>
          </a:p>
          <a:p>
            <a:r>
              <a:rPr lang="en-US" b="1" dirty="0" smtClean="0"/>
              <a:t>Existing Condition</a:t>
            </a:r>
          </a:p>
          <a:p>
            <a:r>
              <a:rPr lang="en-US" sz="1200" dirty="0" smtClean="0"/>
              <a:t>City of Newport Beach, CA</a:t>
            </a:r>
            <a:endParaRPr lang="en-US" sz="1200" dirty="0"/>
          </a:p>
        </p:txBody>
      </p:sp>
      <p:pic>
        <p:nvPicPr>
          <p:cNvPr id="8194" name="Picture 2" descr="C:\Users\mvukojevic\AppData\Local\Microsoft\Windows\Temporary Internet Files\Content.Outlook\Y0VUR2SP\FullSizeRender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" r="1613"/>
          <a:stretch/>
        </p:blipFill>
        <p:spPr bwMode="auto">
          <a:xfrm>
            <a:off x="0" y="167830"/>
            <a:ext cx="9144000" cy="57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762000"/>
            <a:ext cx="5715000" cy="4732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sz="4000" b="1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Existing Sidewalk – </a:t>
            </a:r>
            <a:r>
              <a:rPr lang="en-US" sz="4000" b="1" dirty="0" smtClean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Sections</a:t>
            </a:r>
            <a:endParaRPr lang="en-US" sz="4000" b="1" dirty="0"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" y="5680531"/>
            <a:ext cx="9144000" cy="12003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4-foot wide sidewalk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2 ½ -foot wide parkway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1-foot public area behind the sidewalk</a:t>
            </a:r>
          </a:p>
          <a:p>
            <a:pPr marL="285750" indent="-2857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b="1" dirty="0" smtClean="0"/>
              <a:t>Some walls encroach in the 1-foot area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34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sz="4000" b="1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New Sidewalk - </a:t>
            </a:r>
            <a:r>
              <a:rPr lang="en-US" sz="4000" b="1" dirty="0" smtClean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Sections</a:t>
            </a:r>
            <a:endParaRPr lang="en-US" sz="4000" b="1" dirty="0"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4-foot wide sidewalk, meandering at tree locations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 ½ -foot wide typical parkway (existing)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3-foot wide tree wells and 3 ½- foot wide sidewalk at locations with private property wall encroachments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 ½-foot wide tree wells and 4-foot wide sidewalks at areas without wall encroachments 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5475" r="1377" b="11629"/>
          <a:stretch/>
        </p:blipFill>
        <p:spPr bwMode="auto">
          <a:xfrm>
            <a:off x="1082040" y="770066"/>
            <a:ext cx="681540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2667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65176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3.5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63696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3.0</a:t>
            </a: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270509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3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  <a:gradFill>
            <a:gsLst>
              <a:gs pos="0">
                <a:schemeClr val="bg1"/>
              </a:gs>
              <a:gs pos="86000">
                <a:schemeClr val="bg2"/>
              </a:gs>
            </a:gsLst>
            <a:lin ang="0" scaled="1"/>
          </a:gradFill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 2 Tree Recommendations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81" y="5562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Gum</a:t>
            </a:r>
          </a:p>
          <a:p>
            <a:r>
              <a:rPr lang="en-US" i="1" dirty="0" err="1" smtClean="0"/>
              <a:t>Tristania</a:t>
            </a:r>
            <a:r>
              <a:rPr lang="en-US" i="1" dirty="0" smtClean="0"/>
              <a:t> </a:t>
            </a:r>
            <a:r>
              <a:rPr lang="en-US" i="1" dirty="0" err="1" smtClean="0"/>
              <a:t>laurina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990600"/>
            <a:ext cx="321964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58279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African Tulip Tree</a:t>
            </a:r>
          </a:p>
          <a:p>
            <a:r>
              <a:rPr lang="en-US" i="1" dirty="0" err="1"/>
              <a:t>Spathodea</a:t>
            </a:r>
            <a:r>
              <a:rPr lang="en-US" i="1" dirty="0"/>
              <a:t> </a:t>
            </a:r>
            <a:r>
              <a:rPr lang="en-US" i="1" dirty="0" err="1"/>
              <a:t>campanulata</a:t>
            </a:r>
            <a:endParaRPr lang="en-US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1" y="1013460"/>
            <a:ext cx="38290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9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-15240"/>
            <a:ext cx="9144000" cy="808038"/>
          </a:xfrm>
          <a:gradFill flip="none" rotWithShape="1">
            <a:gsLst>
              <a:gs pos="0">
                <a:schemeClr val="bg1"/>
              </a:gs>
              <a:gs pos="87000">
                <a:schemeClr val="bg2"/>
              </a:gs>
            </a:gsLst>
            <a:lin ang="18900000" scaled="1"/>
            <a:tileRect/>
          </a:gradFill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38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i="1" dirty="0" smtClean="0"/>
              <a:t>Nov. 9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Community meeting consensus:</a:t>
            </a:r>
            <a:endParaRPr lang="en-US" sz="24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Keep parking as-is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Keep sidewalk on both sides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Utilize the 1-foot public area behind the sidewalk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Re-landscape with trees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i="1" dirty="0" smtClean="0"/>
              <a:t>Dec. 9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items: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Sidewalk width and location similar to existing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Tree selection - City recommendation: 24/36-inch box  trees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1. Water Gum Tree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2. </a:t>
            </a:r>
            <a:r>
              <a:rPr lang="en-US" dirty="0"/>
              <a:t>African Tulip Tree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3. Alternative – Crape Myrtle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i="1" dirty="0" smtClean="0"/>
              <a:t>Construction:</a:t>
            </a:r>
            <a:endParaRPr lang="en-US" sz="2400" b="1" i="1" dirty="0"/>
          </a:p>
          <a:p>
            <a:pPr lvl="1"/>
            <a:r>
              <a:rPr lang="en-US" sz="2000" dirty="0" smtClean="0"/>
              <a:t>Project will replace most of the street, concrete and trees</a:t>
            </a:r>
          </a:p>
          <a:p>
            <a:pPr lvl="1"/>
            <a:r>
              <a:rPr lang="en-US" sz="2000" dirty="0" smtClean="0"/>
              <a:t>Residents will continue to landscape parkways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172200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</a:t>
            </a:r>
            <a:r>
              <a:rPr lang="en-US" b="1" i="1" dirty="0" smtClean="0"/>
              <a:t>ublic Works and </a:t>
            </a:r>
          </a:p>
          <a:p>
            <a:r>
              <a:rPr lang="en-US" b="1" i="1" dirty="0" smtClean="0"/>
              <a:t>Municipal Operations Departments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498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  <a:gradFill flip="none" rotWithShape="1">
            <a:gsLst>
              <a:gs pos="0">
                <a:schemeClr val="bg1"/>
              </a:gs>
              <a:gs pos="85000">
                <a:schemeClr val="bg2"/>
              </a:gs>
            </a:gsLst>
            <a:lin ang="18900000" scaled="1"/>
            <a:tileRect/>
          </a:gradFill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29988" b="30695"/>
          <a:stretch>
            <a:fillRect/>
          </a:stretch>
        </p:blipFill>
        <p:spPr bwMode="auto">
          <a:xfrm>
            <a:off x="27355800" y="17830800"/>
            <a:ext cx="88471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" y="1371600"/>
            <a:ext cx="7162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i="1" dirty="0" smtClean="0"/>
              <a:t>Concept approval </a:t>
            </a:r>
          </a:p>
          <a:p>
            <a:endParaRPr lang="en-US" sz="2400" i="1" u="sng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i="1" dirty="0" smtClean="0"/>
              <a:t>Design and Engineering</a:t>
            </a:r>
            <a:endParaRPr lang="en-US" sz="2400" b="1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January thru Summer 2016</a:t>
            </a:r>
          </a:p>
          <a:p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i="1" dirty="0" smtClean="0"/>
              <a:t>Construction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Fall of 2016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		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399" y="5739110"/>
            <a:ext cx="449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</a:t>
            </a:r>
            <a:r>
              <a:rPr lang="en-US" b="1" i="1" dirty="0" smtClean="0"/>
              <a:t>ublic Works and </a:t>
            </a:r>
          </a:p>
          <a:p>
            <a:r>
              <a:rPr lang="en-US" b="1" i="1" dirty="0" smtClean="0"/>
              <a:t>Municipal Operations Departments</a:t>
            </a:r>
            <a:endParaRPr lang="en-US" b="1" i="1" dirty="0"/>
          </a:p>
        </p:txBody>
      </p:sp>
      <p:pic>
        <p:nvPicPr>
          <p:cNvPr id="1026" name="Picture 2" descr="C:\Users\ldelorme\AppData\Local\Microsoft\Windows\Temporary Internet Files\Content.IE5\KGBAGFUA\hardhat-log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16" y="3962400"/>
            <a:ext cx="2471944" cy="17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:\Contracts\FY 12-13\C-5152 - Balboa Blvd-Channel Rd Pavement\PHOTOS\2013-05-03 photos\P101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26276"/>
            <a:ext cx="9125607" cy="68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457199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Upcoming Construction 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5142</TotalTime>
  <Words>198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Poppy Avenue Landscaping and Street Reconstruction   from Coast Highway to Ocean Blvd.   Conceptual Design   Community Meeting December 9, 2015</vt:lpstr>
      <vt:lpstr>PowerPoint Presentation</vt:lpstr>
      <vt:lpstr>PowerPoint Presentation</vt:lpstr>
      <vt:lpstr>PowerPoint Presentation</vt:lpstr>
      <vt:lpstr>PowerPoint Presentation</vt:lpstr>
      <vt:lpstr>Top 2 Tree Recommendations</vt:lpstr>
      <vt:lpstr>Recommendations</vt:lpstr>
      <vt:lpstr>Next Steps</vt:lpstr>
      <vt:lpstr>PowerPoint Presentation</vt:lpstr>
    </vt:vector>
  </TitlesOfParts>
  <Company>City of Newport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Newport Beach West Coast Highway Widening at Old Newport Boulevard</dc:title>
  <dc:creator>ATran</dc:creator>
  <cp:lastModifiedBy>Delorme, Lucie</cp:lastModifiedBy>
  <cp:revision>324</cp:revision>
  <cp:lastPrinted>2015-12-10T00:17:51Z</cp:lastPrinted>
  <dcterms:created xsi:type="dcterms:W3CDTF">2011-12-14T16:55:52Z</dcterms:created>
  <dcterms:modified xsi:type="dcterms:W3CDTF">2016-09-06T17:52:21Z</dcterms:modified>
</cp:coreProperties>
</file>