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8" r:id="rId4"/>
  </p:sldMasterIdLst>
  <p:notesMasterIdLst>
    <p:notesMasterId r:id="rId75"/>
  </p:notesMasterIdLst>
  <p:handoutMasterIdLst>
    <p:handoutMasterId r:id="rId76"/>
  </p:handoutMasterIdLst>
  <p:sldIdLst>
    <p:sldId id="447" r:id="rId5"/>
    <p:sldId id="469" r:id="rId6"/>
    <p:sldId id="473" r:id="rId7"/>
    <p:sldId id="405" r:id="rId8"/>
    <p:sldId id="459" r:id="rId9"/>
    <p:sldId id="460" r:id="rId10"/>
    <p:sldId id="461" r:id="rId11"/>
    <p:sldId id="402" r:id="rId12"/>
    <p:sldId id="406" r:id="rId13"/>
    <p:sldId id="420" r:id="rId14"/>
    <p:sldId id="421" r:id="rId15"/>
    <p:sldId id="410" r:id="rId16"/>
    <p:sldId id="411" r:id="rId17"/>
    <p:sldId id="499" r:id="rId18"/>
    <p:sldId id="413" r:id="rId19"/>
    <p:sldId id="414" r:id="rId20"/>
    <p:sldId id="496" r:id="rId21"/>
    <p:sldId id="512" r:id="rId22"/>
    <p:sldId id="415" r:id="rId23"/>
    <p:sldId id="453" r:id="rId24"/>
    <p:sldId id="454" r:id="rId25"/>
    <p:sldId id="455" r:id="rId26"/>
    <p:sldId id="456" r:id="rId27"/>
    <p:sldId id="417" r:id="rId28"/>
    <p:sldId id="471" r:id="rId29"/>
    <p:sldId id="508" r:id="rId30"/>
    <p:sldId id="500" r:id="rId31"/>
    <p:sldId id="418" r:id="rId32"/>
    <p:sldId id="419" r:id="rId33"/>
    <p:sldId id="407" r:id="rId34"/>
    <p:sldId id="408" r:id="rId35"/>
    <p:sldId id="495" r:id="rId36"/>
    <p:sldId id="424" r:id="rId37"/>
    <p:sldId id="465" r:id="rId38"/>
    <p:sldId id="466" r:id="rId39"/>
    <p:sldId id="425" r:id="rId40"/>
    <p:sldId id="464" r:id="rId41"/>
    <p:sldId id="430" r:id="rId42"/>
    <p:sldId id="426" r:id="rId43"/>
    <p:sldId id="513" r:id="rId44"/>
    <p:sldId id="428" r:id="rId45"/>
    <p:sldId id="510" r:id="rId46"/>
    <p:sldId id="409" r:id="rId47"/>
    <p:sldId id="450" r:id="rId48"/>
    <p:sldId id="451" r:id="rId49"/>
    <p:sldId id="433" r:id="rId50"/>
    <p:sldId id="485" r:id="rId51"/>
    <p:sldId id="480" r:id="rId52"/>
    <p:sldId id="521" r:id="rId53"/>
    <p:sldId id="504" r:id="rId54"/>
    <p:sldId id="481" r:id="rId55"/>
    <p:sldId id="505" r:id="rId56"/>
    <p:sldId id="506" r:id="rId57"/>
    <p:sldId id="507" r:id="rId58"/>
    <p:sldId id="482" r:id="rId59"/>
    <p:sldId id="483" r:id="rId60"/>
    <p:sldId id="486" r:id="rId61"/>
    <p:sldId id="491" r:id="rId62"/>
    <p:sldId id="487" r:id="rId63"/>
    <p:sldId id="488" r:id="rId64"/>
    <p:sldId id="489" r:id="rId65"/>
    <p:sldId id="490" r:id="rId66"/>
    <p:sldId id="492" r:id="rId67"/>
    <p:sldId id="484" r:id="rId68"/>
    <p:sldId id="523" r:id="rId69"/>
    <p:sldId id="516" r:id="rId70"/>
    <p:sldId id="515" r:id="rId71"/>
    <p:sldId id="522" r:id="rId72"/>
    <p:sldId id="494" r:id="rId73"/>
    <p:sldId id="357" r:id="rId7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D55E27"/>
    <a:srgbClr val="90B13E"/>
    <a:srgbClr val="005568"/>
    <a:srgbClr val="004758"/>
    <a:srgbClr val="FF3399"/>
    <a:srgbClr val="569BBE"/>
    <a:srgbClr val="002C36"/>
    <a:srgbClr val="000000"/>
    <a:srgbClr val="FFF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6" autoAdjust="0"/>
    <p:restoredTop sz="96323" autoAdjust="0"/>
  </p:normalViewPr>
  <p:slideViewPr>
    <p:cSldViewPr>
      <p:cViewPr varScale="1">
        <p:scale>
          <a:sx n="109" d="100"/>
          <a:sy n="109" d="100"/>
        </p:scale>
        <p:origin x="102" y="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680"/>
    </p:cViewPr>
  </p:sorterViewPr>
  <p:notesViewPr>
    <p:cSldViewPr>
      <p:cViewPr varScale="1">
        <p:scale>
          <a:sx n="92" d="100"/>
          <a:sy n="92" d="100"/>
        </p:scale>
        <p:origin x="3732" y="102"/>
      </p:cViewPr>
      <p:guideLst>
        <p:guide orient="horz" pos="2880"/>
        <p:guide pos="2160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4" y="8754110"/>
            <a:ext cx="1012613" cy="27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3090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163" y="696913"/>
            <a:ext cx="5680075" cy="4260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2094" y="5035550"/>
            <a:ext cx="5686213" cy="348615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4" y="8754110"/>
            <a:ext cx="1012613" cy="27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488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10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2pPr>
    <a:lvl3pPr marL="9144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3pPr>
    <a:lvl4pPr marL="13716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4pPr>
    <a:lvl5pPr marL="18288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74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E03879F7-1620-4130-98E5-1AA6D56D2A96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49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E03879F7-1620-4130-98E5-1AA6D56D2A96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49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E03879F7-1620-4130-98E5-1AA6D56D2A96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49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618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18BE-B605-4666-AAC5-A35CC2DD8094}" type="datetimeFigureOut">
              <a:rPr lang="en-US" smtClean="0"/>
              <a:t>7/25/2017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4330-A445-4B2F-B2CA-00778FAFFD4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18BE-B605-4666-AAC5-A35CC2DD8094}" type="datetimeFigureOut">
              <a:rPr lang="en-US" smtClean="0"/>
              <a:t>7/25/2017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4330-A445-4B2F-B2CA-00778FAFFD4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18BE-B605-4666-AAC5-A35CC2DD8094}" type="datetimeFigureOut">
              <a:rPr lang="en-US" smtClean="0"/>
              <a:t>7/25/2017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4330-A445-4B2F-B2CA-00778FAFFD4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for Graphics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6928" y="381000"/>
            <a:ext cx="8001000" cy="685800"/>
          </a:xfrm>
        </p:spPr>
        <p:txBody>
          <a:bodyPr rIns="0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66928" y="1066800"/>
            <a:ext cx="8001000" cy="4343400"/>
          </a:xfrm>
        </p:spPr>
        <p:txBody>
          <a:bodyPr r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63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69595" y="1066800"/>
            <a:ext cx="8002905" cy="41148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69595" y="381000"/>
            <a:ext cx="800481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192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2819400"/>
            <a:ext cx="914400" cy="144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914399" y="2819400"/>
            <a:ext cx="914400" cy="1447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828799" y="2819400"/>
            <a:ext cx="914400" cy="1447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743200" y="2819400"/>
            <a:ext cx="914400" cy="144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657600" y="2819400"/>
            <a:ext cx="914400" cy="144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572000" y="2819400"/>
            <a:ext cx="914400" cy="144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5486400" y="2819400"/>
            <a:ext cx="914400" cy="1447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400800" y="2819400"/>
            <a:ext cx="914400" cy="1447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315200" y="2819400"/>
            <a:ext cx="914400" cy="144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8229600" y="2819400"/>
            <a:ext cx="914400" cy="1447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569595" y="381000"/>
            <a:ext cx="8004810" cy="6858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latin typeface="Segoe UI" panose="020B0502040204020203" pitchFamily="34" charset="0"/>
              </a:rPr>
              <a:t>Template Colors</a:t>
            </a:r>
            <a:endParaRPr lang="en-US" sz="3000" dirty="0">
              <a:latin typeface="Segoe UI" panose="020B0502040204020203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4684395" y="2314575"/>
            <a:ext cx="4231005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Segoe UI" panose="020B0502040204020203" pitchFamily="34" charset="0"/>
              </a:rPr>
              <a:t>Use these sparingly</a:t>
            </a:r>
            <a:endParaRPr lang="en-US" sz="2800" dirty="0">
              <a:latin typeface="Segoe UI" panose="020B0502040204020203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381000" y="2286000"/>
            <a:ext cx="27432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Segoe UI" panose="020B0502040204020203" pitchFamily="34" charset="0"/>
              </a:rPr>
              <a:t>Main colors</a:t>
            </a:r>
            <a:endParaRPr lang="en-US" sz="2800" dirty="0">
              <a:latin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76199" y="4371905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  <a:t>R: 103 G: 131 B: 133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990600" y="438286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  <a:t>R: 190 G: 200 B: 190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04999" y="4371905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  <a:t>R: 0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  <a:t>G: 85 </a:t>
            </a:r>
            <a:b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</a:br>
            <a: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  <a:t>B: 104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819400" y="438286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  <a:t>R: 86 </a:t>
            </a:r>
            <a:b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</a:br>
            <a: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  <a:t>G: 155 B: 190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3733799" y="4371905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  <a:t>R: 144 G: 177 B: 62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4648200" y="438286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  <a:t>R: 213 G: 94 </a:t>
            </a:r>
            <a:b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</a:br>
            <a: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  <a:t>B: 39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5562599" y="4371905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  <a:t>R: 215 G: 194 B: 158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6477000" y="438286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  <a:t>R: 243 G: 204 B: 84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7391400" y="438286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  <a:t>R: 61 </a:t>
            </a:r>
            <a:b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</a:br>
            <a: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  <a:t>G: 126 B: 118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8305799" y="4371905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  <a:t>R: 0 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  <a:t>G: 0 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Segoe UI" panose="020B0502040204020203" pitchFamily="34" charset="0"/>
              </a:rPr>
              <a:t>B: 0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400"/>
            <a:ext cx="9144000" cy="638957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 flipH="1" flipV="1">
            <a:off x="4572000" y="2286000"/>
            <a:ext cx="4572000" cy="27336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086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Right-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943600" y="0"/>
            <a:ext cx="3200400" cy="2362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943600" y="2362200"/>
            <a:ext cx="3200400" cy="2362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943600" y="4724400"/>
            <a:ext cx="3200400" cy="2209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383781"/>
            <a:ext cx="990600" cy="27076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66928" y="381000"/>
            <a:ext cx="4876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66928" y="1066800"/>
            <a:ext cx="4876800" cy="39624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531369" y="6364731"/>
            <a:ext cx="308863" cy="30886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381000" y="6392204"/>
            <a:ext cx="6096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B77C75F-EF49-4BD9-B120-C24CD75832F7}" type="slidenum">
              <a:rPr lang="en-US" sz="105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1050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12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eft-sid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00400" cy="2362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2362200"/>
            <a:ext cx="3200400" cy="2362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4724400"/>
            <a:ext cx="3200400" cy="22097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33800" y="381000"/>
            <a:ext cx="4876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3733800" y="1066800"/>
            <a:ext cx="4876800" cy="39624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303770" y="6364731"/>
            <a:ext cx="308863" cy="30886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8153401" y="6392204"/>
            <a:ext cx="6096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B77C75F-EF49-4BD9-B120-C24CD75832F7}" type="slidenum">
              <a:rPr lang="en-US" sz="105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1050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6383781"/>
            <a:ext cx="990600" cy="2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64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Right-side Float Imagery o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562600" y="0"/>
            <a:ext cx="3581400" cy="6172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0" y="381001"/>
            <a:ext cx="2895600" cy="16158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867400" y="2194138"/>
            <a:ext cx="2895600" cy="16158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66928" y="381000"/>
            <a:ext cx="4631055" cy="685800"/>
          </a:xfrm>
        </p:spPr>
        <p:txBody>
          <a:bodyPr>
            <a:no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867400" y="4022938"/>
            <a:ext cx="2895600" cy="16158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66928" y="1066800"/>
            <a:ext cx="4631055" cy="44958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313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Right-side Float Imagery or Chart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5562600" y="0"/>
            <a:ext cx="3581400" cy="6172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0" y="381001"/>
            <a:ext cx="2895600" cy="14630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867400" y="2194138"/>
            <a:ext cx="2895600" cy="14630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66928" y="381000"/>
            <a:ext cx="4631055" cy="685800"/>
          </a:xfrm>
        </p:spPr>
        <p:txBody>
          <a:bodyPr>
            <a:no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867400" y="4022938"/>
            <a:ext cx="2895600" cy="14630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66928" y="1066800"/>
            <a:ext cx="4631055" cy="44958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867400" y="1848590"/>
            <a:ext cx="2895600" cy="19685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3664415"/>
            <a:ext cx="2895600" cy="19685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867400" y="5493793"/>
            <a:ext cx="2895600" cy="19685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294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eft-side Float Imagery o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581400" cy="6172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000" y="381001"/>
            <a:ext cx="2819400" cy="16158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81000" y="2194138"/>
            <a:ext cx="2819400" cy="16158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038600" y="381000"/>
            <a:ext cx="4631055" cy="685800"/>
          </a:xfrm>
        </p:spPr>
        <p:txBody>
          <a:bodyPr>
            <a:no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81000" y="4022938"/>
            <a:ext cx="2819400" cy="16158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4038600" y="1066800"/>
            <a:ext cx="4631055" cy="44958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11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18BE-B605-4666-AAC5-A35CC2DD8094}" type="datetimeFigureOut">
              <a:rPr lang="en-US" smtClean="0"/>
              <a:t>7/25/2017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4330-A445-4B2F-B2CA-00778FAFFD4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eft-side Float Imagery or Chart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581400" cy="6172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000" y="381001"/>
            <a:ext cx="2819400" cy="14630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81000" y="2194138"/>
            <a:ext cx="2819400" cy="14630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038600" y="381000"/>
            <a:ext cx="4631055" cy="685800"/>
          </a:xfrm>
        </p:spPr>
        <p:txBody>
          <a:bodyPr>
            <a:no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81000" y="4022938"/>
            <a:ext cx="2819400" cy="14630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4038600" y="1066800"/>
            <a:ext cx="4631055" cy="44958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1848590"/>
            <a:ext cx="2819400" cy="19685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664415"/>
            <a:ext cx="2819400" cy="19685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5493793"/>
            <a:ext cx="2819400" cy="19685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9410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Right-side 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562600" y="-7815"/>
            <a:ext cx="3581400" cy="6172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66928" y="381000"/>
            <a:ext cx="4631055" cy="685800"/>
          </a:xfrm>
        </p:spPr>
        <p:txBody>
          <a:bodyPr>
            <a:no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66928" y="1066800"/>
            <a:ext cx="4631055" cy="44958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675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eft-side 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7815"/>
            <a:ext cx="3581400" cy="6172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038600" y="381000"/>
            <a:ext cx="4631055" cy="685800"/>
          </a:xfrm>
        </p:spPr>
        <p:txBody>
          <a:bodyPr>
            <a:no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4038600" y="1066800"/>
            <a:ext cx="4631055" cy="44958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436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0" y="6172200"/>
            <a:ext cx="9144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66928" y="381000"/>
            <a:ext cx="3564255" cy="685800"/>
          </a:xfrm>
        </p:spPr>
        <p:txBody>
          <a:bodyPr>
            <a:no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648200" y="0"/>
            <a:ext cx="44958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66928" y="1066800"/>
            <a:ext cx="3564255" cy="5410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337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pag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30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9595" y="381000"/>
            <a:ext cx="8004810" cy="16764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057401"/>
            <a:ext cx="8001000" cy="533400"/>
          </a:xfrm>
        </p:spPr>
        <p:txBody>
          <a:bodyPr rIns="0" anchor="t"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3304902"/>
            <a:ext cx="8001000" cy="2486297"/>
          </a:xfrm>
        </p:spPr>
        <p:txBody>
          <a:bodyPr rIns="0" numCol="1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062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9595" y="381000"/>
            <a:ext cx="800481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566927" y="1219200"/>
            <a:ext cx="3886200" cy="3733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4686300" y="1219200"/>
            <a:ext cx="3888105" cy="3733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92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990600"/>
            <a:ext cx="9144000" cy="24384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spc="0"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3522617"/>
            <a:ext cx="8001000" cy="2068286"/>
          </a:xfrm>
        </p:spPr>
        <p:txBody>
          <a:bodyPr rIns="0" numCol="1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69595" y="381000"/>
            <a:ext cx="800481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622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Layout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3623095"/>
            <a:ext cx="3886200" cy="2362201"/>
          </a:xfrm>
        </p:spPr>
        <p:txBody>
          <a:bodyPr rIns="0" numCol="1" spcCol="0"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Myriad Pro" pitchFamily="34" charset="0"/>
              <a:buChar char="–"/>
              <a:tabLst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Myriad Pro" pitchFamily="34" charset="0"/>
              <a:buChar char="›"/>
              <a:tabLst/>
              <a:defRPr sz="18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»"/>
              <a:tabLst/>
              <a:defRPr sz="18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8385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Myriad Pro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8385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8385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Myriad Pro" pitchFamily="34" charset="0"/>
              <a:buChar char="›"/>
              <a:tabLst/>
              <a:defRPr/>
            </a:pP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8385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8385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US" sz="1800" b="0" i="0" u="none" strike="noStrike" kern="1200" cap="none" spc="-100" normalizeH="0" baseline="0" noProof="0" dirty="0">
              <a:ln>
                <a:noFill/>
              </a:ln>
              <a:solidFill>
                <a:srgbClr val="678385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9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648200" y="3623096"/>
            <a:ext cx="3886200" cy="2362201"/>
          </a:xfrm>
        </p:spPr>
        <p:txBody>
          <a:bodyPr rIns="0" numCol="1" spcCol="0"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Myriad Pro" pitchFamily="34" charset="0"/>
              <a:buChar char="–"/>
              <a:tabLst/>
              <a:defRPr sz="24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Myriad Pro" pitchFamily="34" charset="0"/>
              <a:buChar char="›"/>
              <a:tabLst/>
              <a:defRPr sz="18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»"/>
              <a:tabLst/>
              <a:defRPr sz="18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8385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Myriad Pro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8385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8385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Myriad Pro" pitchFamily="34" charset="0"/>
              <a:buChar char="›"/>
              <a:tabLst/>
              <a:defRPr/>
            </a:pP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8385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678385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US" sz="1800" b="0" i="0" u="none" strike="noStrike" kern="1200" cap="none" spc="-100" normalizeH="0" baseline="0" noProof="0" dirty="0">
              <a:ln>
                <a:noFill/>
              </a:ln>
              <a:solidFill>
                <a:srgbClr val="678385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9474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fo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6928" y="381000"/>
            <a:ext cx="8001000" cy="685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66928" y="1066800"/>
            <a:ext cx="8001000" cy="4343400"/>
          </a:xfrm>
        </p:spPr>
        <p:txBody>
          <a:bodyPr r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611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for Graphics (T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172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tx2"/>
              </a:solidFill>
              <a:latin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9595" y="381000"/>
            <a:ext cx="8004810" cy="68580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66928" y="1066800"/>
            <a:ext cx="8001000" cy="4343400"/>
          </a:xfrm>
        </p:spPr>
        <p:txBody>
          <a:bodyPr r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479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18BE-B605-4666-AAC5-A35CC2DD8094}" type="datetimeFigureOut">
              <a:rPr lang="en-US" smtClean="0"/>
              <a:t>7/25/2017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4330-A445-4B2F-B2CA-00778FAFFD4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for Graphics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17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latin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9595" y="381000"/>
            <a:ext cx="8004810" cy="6858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66928" y="1066800"/>
            <a:ext cx="8001000" cy="4343400"/>
          </a:xfrm>
        </p:spPr>
        <p:txBody>
          <a:bodyPr r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16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ized Graphic with Foo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55626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66928" y="5791200"/>
            <a:ext cx="80010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Figure explanation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5552364"/>
            <a:ext cx="914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867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18BE-B605-4666-AAC5-A35CC2DD8094}" type="datetimeFigureOut">
              <a:rPr lang="en-US" smtClean="0"/>
              <a:t>7/25/2017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4330-A445-4B2F-B2CA-00778FAFFD4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18BE-B605-4666-AAC5-A35CC2DD8094}" type="datetimeFigureOut">
              <a:rPr lang="en-US" smtClean="0"/>
              <a:t>7/25/2017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4330-A445-4B2F-B2CA-00778FAFFD4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18BE-B605-4666-AAC5-A35CC2DD8094}" type="datetimeFigureOut">
              <a:rPr lang="en-US" smtClean="0"/>
              <a:t>7/25/2017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4330-A445-4B2F-B2CA-00778FAFFD4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18BE-B605-4666-AAC5-A35CC2DD8094}" type="datetimeFigureOut">
              <a:rPr lang="en-US" smtClean="0"/>
              <a:t>7/25/2017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4330-A445-4B2F-B2CA-00778FAFFD4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18BE-B605-4666-AAC5-A35CC2DD8094}" type="datetimeFigureOut">
              <a:rPr lang="en-US" smtClean="0"/>
              <a:t>7/25/2017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F504330-A445-4B2F-B2CA-00778FAFFD4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18BE-B605-4666-AAC5-A35CC2DD8094}" type="datetimeFigureOut">
              <a:rPr lang="en-US" smtClean="0"/>
              <a:t>7/25/2017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04330-A445-4B2F-B2CA-00778FAFFD4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4E118BE-B605-4666-AAC5-A35CC2DD8094}" type="datetimeFigureOut">
              <a:rPr lang="en-US" smtClean="0"/>
              <a:t>7/25/2017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F504330-A445-4B2F-B2CA-00778FAFFD4C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1" r:id="rId12"/>
    <p:sldLayoutId id="2147483650" r:id="rId13"/>
    <p:sldLayoutId id="2147483681" r:id="rId14"/>
    <p:sldLayoutId id="2147483665" r:id="rId15"/>
    <p:sldLayoutId id="2147483678" r:id="rId16"/>
    <p:sldLayoutId id="2147483667" r:id="rId17"/>
    <p:sldLayoutId id="2147483682" r:id="rId18"/>
    <p:sldLayoutId id="2147483674" r:id="rId19"/>
    <p:sldLayoutId id="2147483683" r:id="rId20"/>
    <p:sldLayoutId id="2147483671" r:id="rId21"/>
    <p:sldLayoutId id="2147483672" r:id="rId22"/>
    <p:sldLayoutId id="2147483680" r:id="rId23"/>
    <p:sldLayoutId id="2147483675" r:id="rId24"/>
    <p:sldLayoutId id="2147483652" r:id="rId25"/>
    <p:sldLayoutId id="2147483673" r:id="rId26"/>
    <p:sldLayoutId id="2147483679" r:id="rId27"/>
    <p:sldLayoutId id="2147483653" r:id="rId28"/>
    <p:sldLayoutId id="2147483663" r:id="rId29"/>
    <p:sldLayoutId id="2147483669" r:id="rId30"/>
    <p:sldLayoutId id="2147483656" r:id="rId3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7.jpeg"/><Relationship Id="rId4" Type="http://schemas.microsoft.com/office/2007/relationships/hdphoto" Target="../media/hdphoto9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2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5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5760"/>
            <a:ext cx="8305800" cy="548640"/>
          </a:xfrm>
        </p:spPr>
        <p:txBody>
          <a:bodyPr/>
          <a:lstStyle/>
          <a:p>
            <a:r>
              <a:rPr lang="en-US" sz="2600" dirty="0"/>
              <a:t>Balboa Islands Seawall Rehabilitation Project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5697090"/>
            <a:ext cx="4419600" cy="964576"/>
          </a:xfrm>
        </p:spPr>
        <p:txBody>
          <a:bodyPr/>
          <a:lstStyle/>
          <a:p>
            <a:pPr algn="ctr"/>
            <a:r>
              <a:rPr lang="en-US" sz="26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Study </a:t>
            </a:r>
            <a:r>
              <a:rPr lang="en-US" sz="26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Session</a:t>
            </a:r>
          </a:p>
          <a:p>
            <a:pPr algn="ctr"/>
            <a:r>
              <a:rPr lang="en-US" sz="26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July 14, </a:t>
            </a:r>
            <a:r>
              <a:rPr lang="en-US" sz="26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2015 </a:t>
            </a:r>
            <a:r>
              <a:rPr lang="en-US" sz="1600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updated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599"/>
            <a:ext cx="6019800" cy="445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7400" y="6477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586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847" y="5715000"/>
            <a:ext cx="925507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3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 Canal</a:t>
            </a:r>
            <a:endParaRPr lang="en-US" dirty="0"/>
          </a:p>
        </p:txBody>
      </p:sp>
      <p:pic>
        <p:nvPicPr>
          <p:cNvPr id="4" name="Picture 2" descr="\\cnb\data\users\PBW\RStein\projects\Seawalls\Powerpoint\031914 Tidelands Committee\June 10, 2013 005 BI-GC nor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-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990601"/>
            <a:ext cx="67818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45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 Canal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-5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5638800" cy="422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2" r="2548" b="6840"/>
          <a:stretch/>
        </p:blipFill>
        <p:spPr>
          <a:xfrm>
            <a:off x="5486399" y="3327998"/>
            <a:ext cx="3499899" cy="26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5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Little Balboa Island</a:t>
            </a:r>
            <a:endParaRPr lang="en-US" dirty="0"/>
          </a:p>
        </p:txBody>
      </p:sp>
      <p:pic>
        <p:nvPicPr>
          <p:cNvPr id="4" name="Picture 2" descr="\\cnb\data\users\PBW\RStein\projects\Seawalls\Powerpoint\031914 Tidelands Committee\June 10, 2013 009 looking toward LBI-G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/>
          <a:stretch/>
        </p:blipFill>
        <p:spPr bwMode="auto">
          <a:xfrm>
            <a:off x="762000" y="1073591"/>
            <a:ext cx="7584440" cy="493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3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Balboa Island – West End</a:t>
            </a:r>
            <a:endParaRPr lang="en-US" dirty="0"/>
          </a:p>
        </p:txBody>
      </p:sp>
      <p:pic>
        <p:nvPicPr>
          <p:cNvPr id="4" name="Picture 2" descr="\\cnb\data\users\PBW\RStein\projects\Seawalls\Powerpoint\031914 Tidelands Committee\June 10, 2013 0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" b="2947"/>
          <a:stretch/>
        </p:blipFill>
        <p:spPr bwMode="auto">
          <a:xfrm>
            <a:off x="945543" y="906518"/>
            <a:ext cx="7284057" cy="518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3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Balboa Island – Typical Floating Dock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09650"/>
            <a:ext cx="67818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2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4001" y="365760"/>
            <a:ext cx="4546599" cy="548640"/>
          </a:xfrm>
        </p:spPr>
        <p:txBody>
          <a:bodyPr/>
          <a:lstStyle/>
          <a:p>
            <a:r>
              <a:rPr lang="en-US" dirty="0" smtClean="0"/>
              <a:t>Collins Island (Private)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1" y="1828799"/>
            <a:ext cx="4546599" cy="3409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1000"/>
            <a:ext cx="3810000" cy="28575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1"/>
          <a:stretch/>
        </p:blipFill>
        <p:spPr>
          <a:xfrm>
            <a:off x="4953000" y="3337726"/>
            <a:ext cx="3810000" cy="275832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203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 Ferry Boat Landing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1440" y="3808342"/>
            <a:ext cx="8935808" cy="2211458"/>
            <a:chOff x="76200" y="3732142"/>
            <a:chExt cx="8935808" cy="22114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732143"/>
              <a:ext cx="2948609" cy="22114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49"/>
            <a:stretch/>
          </p:blipFill>
          <p:spPr>
            <a:xfrm>
              <a:off x="6135624" y="3732142"/>
              <a:ext cx="2876384" cy="22114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10" y="3732143"/>
              <a:ext cx="2948610" cy="2211457"/>
            </a:xfrm>
            <a:prstGeom prst="rect">
              <a:avLst/>
            </a:prstGeom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522"/>
          <a:stretch/>
        </p:blipFill>
        <p:spPr bwMode="auto">
          <a:xfrm>
            <a:off x="850900" y="996448"/>
            <a:ext cx="7442200" cy="266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3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65760"/>
            <a:ext cx="4191000" cy="548640"/>
          </a:xfrm>
        </p:spPr>
        <p:txBody>
          <a:bodyPr/>
          <a:lstStyle/>
          <a:p>
            <a:r>
              <a:rPr lang="en-US" dirty="0" smtClean="0"/>
              <a:t>Residential Interface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5316"/>
            <a:ext cx="3489443" cy="308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46998"/>
            <a:ext cx="3664081" cy="274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62000" y="938070"/>
            <a:ext cx="2770588" cy="2871930"/>
            <a:chOff x="228600" y="252269"/>
            <a:chExt cx="3505200" cy="3795915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52269"/>
              <a:ext cx="3505200" cy="1897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150226"/>
              <a:ext cx="3505200" cy="1897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788" y="3886200"/>
            <a:ext cx="2895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02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435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" b="1196"/>
          <a:stretch/>
        </p:blipFill>
        <p:spPr>
          <a:xfrm>
            <a:off x="58211" y="761999"/>
            <a:ext cx="9009589" cy="5682757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595" y="228600"/>
            <a:ext cx="3773805" cy="533399"/>
          </a:xfrm>
        </p:spPr>
        <p:txBody>
          <a:bodyPr>
            <a:normAutofit/>
          </a:bodyPr>
          <a:lstStyle/>
          <a:p>
            <a:r>
              <a:rPr lang="en-US" dirty="0" smtClean="0"/>
              <a:t>As-Built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3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5760"/>
            <a:ext cx="4343400" cy="548640"/>
          </a:xfrm>
        </p:spPr>
        <p:txBody>
          <a:bodyPr/>
          <a:lstStyle/>
          <a:p>
            <a:r>
              <a:rPr lang="en-US" dirty="0" smtClean="0"/>
              <a:t>Two primary Issues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97280"/>
            <a:ext cx="4114800" cy="1036320"/>
          </a:xfrm>
        </p:spPr>
        <p:txBody>
          <a:bodyPr>
            <a:normAutofit/>
          </a:bodyPr>
          <a:lstStyle/>
          <a:p>
            <a:r>
              <a:rPr lang="en-US" sz="1800" cap="none" dirty="0" smtClean="0">
                <a:latin typeface="+mj-lt"/>
              </a:rPr>
              <a:t>1) Need to address the structural condition of the   aging seawalls.</a:t>
            </a:r>
            <a:endParaRPr lang="en-US" sz="1800" dirty="0"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097280"/>
            <a:ext cx="4191000" cy="1264920"/>
          </a:xfrm>
        </p:spPr>
        <p:txBody>
          <a:bodyPr>
            <a:noAutofit/>
          </a:bodyPr>
          <a:lstStyle/>
          <a:p>
            <a:r>
              <a:rPr lang="en-US" sz="1800" cap="none" dirty="0" smtClean="0">
                <a:latin typeface="+mj-lt"/>
              </a:rPr>
              <a:t>2) Need to consider sea level rise when setting a  top elevation of the new wall or cap. </a:t>
            </a:r>
            <a:endParaRPr lang="en-US" sz="1800" dirty="0">
              <a:latin typeface="+mj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10" y="2667000"/>
            <a:ext cx="4230590" cy="31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042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943088" cy="7921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Ballast placed at West End in 1985  -  to Prevent Scour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7235824" cy="5426868"/>
          </a:xfrm>
        </p:spPr>
      </p:pic>
    </p:spTree>
    <p:extLst>
      <p:ext uri="{BB962C8B-B14F-4D97-AF65-F5344CB8AC3E}">
        <p14:creationId xmlns:p14="http://schemas.microsoft.com/office/powerpoint/2010/main" val="198289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Pile Crack (West End)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95400"/>
            <a:ext cx="6962775" cy="5222081"/>
          </a:xfrm>
        </p:spPr>
      </p:pic>
    </p:spTree>
    <p:extLst>
      <p:ext uri="{BB962C8B-B14F-4D97-AF65-F5344CB8AC3E}">
        <p14:creationId xmlns:p14="http://schemas.microsoft.com/office/powerpoint/2010/main" val="370821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Pile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Crack (Close-up)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7086600" cy="5314950"/>
          </a:xfrm>
        </p:spPr>
      </p:pic>
    </p:spTree>
    <p:extLst>
      <p:ext uri="{BB962C8B-B14F-4D97-AF65-F5344CB8AC3E}">
        <p14:creationId xmlns:p14="http://schemas.microsoft.com/office/powerpoint/2010/main" val="52863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3200400" cy="18589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Wall Movement</a:t>
            </a:r>
            <a:br>
              <a:rPr lang="en-US" dirty="0" smtClean="0">
                <a:solidFill>
                  <a:schemeClr val="tx1"/>
                </a:solidFill>
                <a:effectLst/>
              </a:rPr>
            </a:br>
            <a:r>
              <a:rPr lang="en-US" dirty="0" smtClean="0">
                <a:solidFill>
                  <a:schemeClr val="tx1"/>
                </a:solidFill>
                <a:effectLst/>
              </a:rPr>
              <a:t>(West End)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228600"/>
            <a:ext cx="4819650" cy="6426200"/>
          </a:xfrm>
        </p:spPr>
      </p:pic>
    </p:spTree>
    <p:extLst>
      <p:ext uri="{BB962C8B-B14F-4D97-AF65-F5344CB8AC3E}">
        <p14:creationId xmlns:p14="http://schemas.microsoft.com/office/powerpoint/2010/main" val="119699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/>
          <a:stretch/>
        </p:blipFill>
        <p:spPr>
          <a:xfrm>
            <a:off x="228600" y="990600"/>
            <a:ext cx="3276600" cy="2570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743200"/>
            <a:ext cx="2514600" cy="3352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365760"/>
            <a:ext cx="3771900" cy="2828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3267074"/>
            <a:ext cx="37719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08"/>
            <a:ext cx="9144000" cy="677609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29200" y="228600"/>
            <a:ext cx="3886200" cy="8382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1"/>
                </a:solidFill>
                <a:latin typeface="+mj-lt"/>
              </a:rPr>
              <a:t>Existing Top of Seawall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is low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6830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8095488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  <a:effectLst/>
              </a:rPr>
              <a:t>Balboa Islands Seawalls – </a:t>
            </a:r>
            <a:br>
              <a:rPr lang="en-US" dirty="0" smtClean="0">
                <a:solidFill>
                  <a:srgbClr val="00B050"/>
                </a:solidFill>
                <a:effectLst/>
              </a:rPr>
            </a:br>
            <a:r>
              <a:rPr lang="en-US" dirty="0" smtClean="0">
                <a:solidFill>
                  <a:srgbClr val="00B050"/>
                </a:solidFill>
                <a:effectLst/>
              </a:rPr>
              <a:t>Condition Summary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6946392" cy="46482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</a:rPr>
              <a:t>85 year old walls.  (Original lifespan approximately 75 years. 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Walls are exhibiting obvious signs of deterioration and stress.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</a:rPr>
              <a:t>Existing walls subject to seismic risk.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</a:rPr>
              <a:t>Grand </a:t>
            </a:r>
            <a:r>
              <a:rPr lang="en-US" sz="22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Canal: Depth of wall below  </a:t>
            </a:r>
            <a:r>
              <a:rPr lang="en-US" sz="2200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mudline</a:t>
            </a:r>
            <a:r>
              <a:rPr lang="en-US" sz="22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 is very shallow.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libri" panose="020F0502020204030204" pitchFamily="34" charset="0"/>
              </a:rPr>
              <a:t>Many unknowns: seawall rebar, </a:t>
            </a:r>
            <a:r>
              <a:rPr lang="en-US" sz="2200" dirty="0" err="1" smtClean="0">
                <a:latin typeface="Calibri" panose="020F0502020204030204" pitchFamily="34" charset="0"/>
              </a:rPr>
              <a:t>sheetpile</a:t>
            </a:r>
            <a:r>
              <a:rPr lang="en-US" sz="2200" dirty="0" smtClean="0">
                <a:latin typeface="Calibri" panose="020F0502020204030204" pitchFamily="34" charset="0"/>
              </a:rPr>
              <a:t> condition below </a:t>
            </a:r>
            <a:r>
              <a:rPr lang="en-US" sz="2200" dirty="0" err="1" smtClean="0">
                <a:latin typeface="Calibri" panose="020F0502020204030204" pitchFamily="34" charset="0"/>
              </a:rPr>
              <a:t>mudline</a:t>
            </a:r>
            <a:r>
              <a:rPr lang="en-US" sz="2200" dirty="0" smtClean="0">
                <a:latin typeface="Calibri" panose="020F0502020204030204" pitchFamily="34" charset="0"/>
              </a:rPr>
              <a:t>, tiebacks.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Useful lifetime: 10-25 years (2011 report)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31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765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65760"/>
            <a:ext cx="7734300" cy="5486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West End Balboa Island, King Tide, 12/12/2013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783" y="1066799"/>
            <a:ext cx="7597217" cy="569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3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Wave Overtopping During Storm Event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00199"/>
            <a:ext cx="9144000" cy="328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3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5376372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2000" dirty="0" smtClean="0"/>
              <a:t>Overview</a:t>
            </a:r>
          </a:p>
          <a:p>
            <a:pPr>
              <a:buFont typeface="+mj-lt"/>
              <a:buAutoNum type="arabicPeriod"/>
            </a:pPr>
            <a:r>
              <a:rPr lang="en-US" sz="2000" dirty="0" smtClean="0"/>
              <a:t>Existing Conditions</a:t>
            </a:r>
          </a:p>
          <a:p>
            <a:pPr>
              <a:buFont typeface="+mj-lt"/>
              <a:buAutoNum type="arabicPeriod"/>
            </a:pPr>
            <a:r>
              <a:rPr lang="en-US" sz="2000" dirty="0" smtClean="0"/>
              <a:t>Overtopping concerns (Sea Level Rise)</a:t>
            </a:r>
          </a:p>
          <a:p>
            <a:pPr marL="580644" lvl="2" indent="-342900">
              <a:buFont typeface="+mj-lt"/>
              <a:buAutoNum type="alphaLcPeriod"/>
            </a:pPr>
            <a:r>
              <a:rPr lang="en-US" sz="2000" dirty="0" smtClean="0"/>
              <a:t>Flood Potential</a:t>
            </a:r>
          </a:p>
          <a:p>
            <a:pPr marL="580644" lvl="2" indent="-342900">
              <a:buFont typeface="+mj-lt"/>
              <a:buAutoNum type="alphaLcPeriod"/>
            </a:pPr>
            <a:r>
              <a:rPr lang="en-US" sz="2000" dirty="0" smtClean="0"/>
              <a:t>Minimum Top of Wall Elevation</a:t>
            </a:r>
          </a:p>
          <a:p>
            <a:pPr>
              <a:buFont typeface="+mj-lt"/>
              <a:buAutoNum type="arabicPeriod"/>
            </a:pPr>
            <a:r>
              <a:rPr lang="en-US" sz="2000" dirty="0" smtClean="0"/>
              <a:t>Seawall Replacement, Rehabilitation or Raised Cap</a:t>
            </a:r>
          </a:p>
          <a:p>
            <a:pPr>
              <a:buFont typeface="+mj-lt"/>
              <a:buAutoNum type="arabicPeriod"/>
            </a:pPr>
            <a:r>
              <a:rPr lang="en-US" sz="2000" dirty="0" smtClean="0"/>
              <a:t>Costs</a:t>
            </a:r>
          </a:p>
          <a:p>
            <a:pPr marL="457200" lvl="2" indent="-457200">
              <a:spcBef>
                <a:spcPts val="800"/>
              </a:spcBef>
              <a:buClrTx/>
              <a:buFont typeface="+mj-lt"/>
              <a:buAutoNum type="arabicPeriod" startAt="6"/>
            </a:pPr>
            <a:r>
              <a:rPr lang="en-US" sz="2000" b="1" dirty="0"/>
              <a:t>Jetty Tide Gate</a:t>
            </a:r>
          </a:p>
          <a:p>
            <a:pPr marL="457200" lvl="2" indent="-457200">
              <a:spcBef>
                <a:spcPts val="800"/>
              </a:spcBef>
              <a:buClrTx/>
              <a:buFont typeface="+mj-lt"/>
              <a:buAutoNum type="arabicPeriod" startAt="6"/>
            </a:pPr>
            <a:r>
              <a:rPr lang="en-US" sz="2000" b="1" dirty="0" smtClean="0"/>
              <a:t>Beach </a:t>
            </a:r>
            <a:r>
              <a:rPr lang="en-US" sz="2000" b="1" dirty="0"/>
              <a:t>and Dock Access</a:t>
            </a:r>
          </a:p>
          <a:p>
            <a:pPr marL="457200" indent="-457200">
              <a:buFont typeface="+mj-lt"/>
              <a:buAutoNum type="arabicPeriod" startAt="8"/>
            </a:pPr>
            <a:r>
              <a:rPr lang="en-US" sz="2000" dirty="0" smtClean="0"/>
              <a:t>Other </a:t>
            </a:r>
            <a:r>
              <a:rPr lang="en-US" sz="2000" dirty="0"/>
              <a:t>Considerations</a:t>
            </a:r>
          </a:p>
          <a:p>
            <a:pPr marL="580644" lvl="2" indent="-342900">
              <a:buFont typeface="+mj-lt"/>
              <a:buAutoNum type="alphaLcPeriod"/>
            </a:pPr>
            <a:r>
              <a:rPr lang="en-US" sz="2000" dirty="0" smtClean="0"/>
              <a:t>Ferry Landing</a:t>
            </a:r>
          </a:p>
          <a:p>
            <a:pPr marL="580644" lvl="2" indent="-342900">
              <a:buFont typeface="+mj-lt"/>
              <a:buAutoNum type="alphaLcPeriod"/>
            </a:pPr>
            <a:r>
              <a:rPr lang="en-US" sz="2000" dirty="0" smtClean="0"/>
              <a:t>Storm Drain Collection System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612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Overtopping Due To Storm Surge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6710901" cy="503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5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Emergency Response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1143000" y="5257800"/>
            <a:ext cx="6858000" cy="914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/>
              <a:t>Public Works staff mobilize emergency pump stations throughout the City.</a:t>
            </a:r>
            <a:endParaRPr lang="en-US" sz="2400" dirty="0"/>
          </a:p>
        </p:txBody>
      </p:sp>
      <p:pic>
        <p:nvPicPr>
          <p:cNvPr id="5" name="Picture 2" descr="\\cnb\data\users\PBW\RStein\projects\Seawalls\Photos\011811 Sapphire Photos\for email_L6F3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8119" y="990600"/>
            <a:ext cx="640428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55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152" y="228600"/>
            <a:ext cx="749808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Flooding at Balboa Island Ferry Landing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 (2005)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10242" name="Picture 2" descr="South Bay Front (3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487896"/>
            <a:ext cx="6743566" cy="50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3747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228600"/>
            <a:ext cx="8382000" cy="1249362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spc="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3100" dirty="0" smtClean="0">
                <a:solidFill>
                  <a:schemeClr val="tx1"/>
                </a:solidFill>
                <a:latin typeface="+mj-lt"/>
              </a:rPr>
              <a:t>Sea Level Rise Predictions – 2100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200" dirty="0" smtClean="0"/>
              <a:t>The 9</a:t>
            </a:r>
            <a:r>
              <a:rPr lang="en-US" sz="2200" i="1" dirty="0" smtClean="0"/>
              <a:t>5%</a:t>
            </a:r>
            <a:r>
              <a:rPr lang="en-US" sz="2200" dirty="0" smtClean="0"/>
              <a:t> column on the right side indicates that there is a 5% chance the predicted sea level rise will be exceeded.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1000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808147"/>
              </p:ext>
            </p:extLst>
          </p:nvPr>
        </p:nvGraphicFramePr>
        <p:xfrm>
          <a:off x="573159" y="1371600"/>
          <a:ext cx="8077198" cy="4434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4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16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38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Agency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Year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5%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50%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95%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(high confidence)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99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IPCC 4</a:t>
                      </a:r>
                      <a:r>
                        <a:rPr lang="en-US" sz="2000" baseline="30000" dirty="0" smtClean="0"/>
                        <a:t>th</a:t>
                      </a:r>
                      <a:r>
                        <a:rPr lang="en-US" sz="2000" dirty="0" smtClean="0"/>
                        <a:t> Assessment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9”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15”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20”</a:t>
                      </a:r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4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Vermeer</a:t>
                      </a:r>
                      <a:r>
                        <a:rPr lang="en-US" sz="2000" baseline="0" dirty="0" smtClean="0"/>
                        <a:t> and Rahmstorf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39”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49”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61”</a:t>
                      </a:r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5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US Corps of Engineers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17”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39”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59”</a:t>
                      </a:r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99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National Academy of Sciences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(&amp; California Coastal Commission)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17”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37”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66”</a:t>
                      </a:r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94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IPCC 5</a:t>
                      </a:r>
                      <a:r>
                        <a:rPr lang="en-US" sz="2000" baseline="30000" dirty="0" smtClean="0"/>
                        <a:t>th</a:t>
                      </a:r>
                      <a:r>
                        <a:rPr lang="en-US" sz="2000" dirty="0" smtClean="0"/>
                        <a:t> Assessment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17”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24”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31”</a:t>
                      </a:r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16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Quaternary Science Reviews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28”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37”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r>
                        <a:rPr lang="en-US" sz="2000" dirty="0" smtClean="0"/>
                        <a:t>”</a:t>
                      </a:r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14400" y="59436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California State Coastal Conservancy in 2009 adopts Climate Change Policy of 55-inch sea level rise by 2100.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9574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chemeClr val="tx1"/>
                </a:solidFill>
                <a:effectLst/>
              </a:rPr>
              <a:t>2010 Flood Scenario 3: Ocean Swell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5601" name="Picture 1" descr="03-Yr2010_10pt_swell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315200" cy="5435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181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December 2010 Flooding on Turquoise  -  Extreme Tide p=40% w/ Ocean Swell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31746" name="Picture 2" descr="\\cnb\data\users\PBW\RStein\projects\Seawall Assessment\011811 Sapphire Photos\for email_L6F3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95400"/>
            <a:ext cx="7822693" cy="5215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3797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83464"/>
            <a:ext cx="8305799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Existing Seawall, </a:t>
            </a:r>
            <a:r>
              <a:rPr lang="en-US" dirty="0" smtClean="0">
                <a:solidFill>
                  <a:srgbClr val="D55E27"/>
                </a:solidFill>
              </a:rPr>
              <a:t>Year 2025</a:t>
            </a:r>
            <a:r>
              <a:rPr lang="en-US" dirty="0" smtClean="0"/>
              <a:t>, 1% Tide, Wind Waves</a:t>
            </a:r>
            <a:endParaRPr lang="en-US" dirty="0"/>
          </a:p>
        </p:txBody>
      </p:sp>
      <p:pic>
        <p:nvPicPr>
          <p:cNvPr id="4" name="Picture 1" descr="07-Yr2025_01pt_wind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416" y="838200"/>
            <a:ext cx="7086600" cy="52655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574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274638"/>
            <a:ext cx="7943088" cy="8683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/>
              </a:rPr>
              <a:t>Wind Waves at High Tide</a:t>
            </a:r>
            <a:endParaRPr lang="en-US" dirty="0">
              <a:effectLst/>
            </a:endParaRPr>
          </a:p>
        </p:txBody>
      </p:sp>
      <p:pic>
        <p:nvPicPr>
          <p:cNvPr id="239618" name="Picture 2" descr="\\cnb\data\users\PBW\RStein\projects\Seawall Assessment\Photos\Balboa 2005\South Bay Front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7157508" cy="5368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6374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05799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Existing Seawall, </a:t>
            </a:r>
            <a:r>
              <a:rPr lang="en-US" dirty="0" smtClean="0">
                <a:solidFill>
                  <a:srgbClr val="D55E27"/>
                </a:solidFill>
              </a:rPr>
              <a:t>Year 2050</a:t>
            </a:r>
            <a:r>
              <a:rPr lang="en-US" dirty="0" smtClean="0"/>
              <a:t>, 10% Tide, No Waves</a:t>
            </a:r>
            <a:endParaRPr lang="en-US" dirty="0"/>
          </a:p>
        </p:txBody>
      </p:sp>
      <p:pic>
        <p:nvPicPr>
          <p:cNvPr id="5" name="Picture 1" descr="08-Yr2050_10pt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38200"/>
            <a:ext cx="7086600" cy="52655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201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Extreme Tide Height Projections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9" t="10194" r="32225" b="6973"/>
          <a:stretch/>
        </p:blipFill>
        <p:spPr>
          <a:xfrm rot="16200000">
            <a:off x="2417327" y="-1045727"/>
            <a:ext cx="4343402" cy="902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4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Newport Harbor Overview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904"/>
            <a:ext cx="9144000" cy="524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Seawall Replacement and Rehabilitation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7348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New Seawall Concept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2" b="7249"/>
          <a:stretch/>
        </p:blipFill>
        <p:spPr>
          <a:xfrm>
            <a:off x="152399" y="1066800"/>
            <a:ext cx="8852329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579" y="5867400"/>
            <a:ext cx="1895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Elevation Datum: NAVD88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574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Increase Top of Wall Elevation 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0070C0"/>
                </a:solidFill>
              </a:rPr>
              <a:t>Provides flood protection until 2025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676400"/>
            <a:ext cx="7520940" cy="4648200"/>
          </a:xfrm>
        </p:spPr>
        <p:txBody>
          <a:bodyPr>
            <a:normAutofit/>
          </a:bodyPr>
          <a:lstStyle/>
          <a:p>
            <a:pPr marL="82296" indent="0" algn="ctr"/>
            <a:r>
              <a:rPr lang="en-US" sz="2400" dirty="0"/>
              <a:t>LOCATION	  </a:t>
            </a:r>
            <a:r>
              <a:rPr lang="en-US" sz="2400" dirty="0">
                <a:solidFill>
                  <a:srgbClr val="C00000"/>
                </a:solidFill>
              </a:rPr>
              <a:t>Now</a:t>
            </a:r>
            <a:r>
              <a:rPr lang="en-US" sz="2400" dirty="0"/>
              <a:t>  </a:t>
            </a:r>
            <a:r>
              <a:rPr lang="en-US" sz="2400" dirty="0">
                <a:solidFill>
                  <a:srgbClr val="0070C0"/>
                </a:solidFill>
              </a:rPr>
              <a:t>New</a:t>
            </a:r>
            <a:r>
              <a:rPr lang="en-US" sz="2400" dirty="0"/>
              <a:t>   Difference	</a:t>
            </a:r>
          </a:p>
          <a:p>
            <a:endParaRPr lang="en-US" sz="2400" dirty="0"/>
          </a:p>
          <a:p>
            <a:r>
              <a:rPr lang="en-US" sz="2400" dirty="0"/>
              <a:t>Balboa Island N.	 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C00000"/>
                </a:solidFill>
              </a:rPr>
              <a:t>7.8</a:t>
            </a:r>
            <a:r>
              <a:rPr lang="en-US" sz="2400" dirty="0">
                <a:solidFill>
                  <a:srgbClr val="C00000"/>
                </a:solidFill>
              </a:rPr>
              <a:t>’</a:t>
            </a:r>
            <a:r>
              <a:rPr lang="en-US" sz="2400" dirty="0"/>
              <a:t>	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0070C0"/>
                </a:solidFill>
              </a:rPr>
              <a:t>8.5</a:t>
            </a:r>
            <a:r>
              <a:rPr lang="en-US" sz="2400" dirty="0">
                <a:solidFill>
                  <a:srgbClr val="0070C0"/>
                </a:solidFill>
              </a:rPr>
              <a:t>’</a:t>
            </a:r>
            <a:r>
              <a:rPr lang="en-US" sz="2400" dirty="0"/>
              <a:t>	</a:t>
            </a:r>
            <a:r>
              <a:rPr lang="en-US" sz="2400" dirty="0" smtClean="0"/>
              <a:t> +</a:t>
            </a:r>
            <a:r>
              <a:rPr lang="en-US" sz="2400" dirty="0"/>
              <a:t>8.4 inches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Balboa Island S.</a:t>
            </a:r>
            <a:r>
              <a:rPr lang="en-US" sz="2400" dirty="0"/>
              <a:t>	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C00000"/>
                </a:solidFill>
              </a:rPr>
              <a:t>8.25</a:t>
            </a:r>
            <a:r>
              <a:rPr lang="en-US" sz="2400" dirty="0">
                <a:solidFill>
                  <a:srgbClr val="C00000"/>
                </a:solidFill>
              </a:rPr>
              <a:t>’</a:t>
            </a:r>
            <a:r>
              <a:rPr lang="en-US" sz="2400" dirty="0"/>
              <a:t>	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0070C0"/>
                </a:solidFill>
              </a:rPr>
              <a:t>9.0</a:t>
            </a:r>
            <a:r>
              <a:rPr lang="en-US" sz="2400" dirty="0">
                <a:solidFill>
                  <a:srgbClr val="0070C0"/>
                </a:solidFill>
              </a:rPr>
              <a:t>’</a:t>
            </a:r>
            <a:r>
              <a:rPr lang="en-US" sz="2400" dirty="0"/>
              <a:t>	</a:t>
            </a:r>
            <a:r>
              <a:rPr lang="en-US" sz="2400" dirty="0" smtClean="0"/>
              <a:t> +</a:t>
            </a:r>
            <a:r>
              <a:rPr lang="en-US" sz="2400" dirty="0"/>
              <a:t>9 inches</a:t>
            </a:r>
          </a:p>
          <a:p>
            <a:r>
              <a:rPr lang="en-US" sz="2400" dirty="0"/>
              <a:t>Grand Canal		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C00000"/>
                </a:solidFill>
              </a:rPr>
              <a:t>8.5</a:t>
            </a:r>
            <a:r>
              <a:rPr lang="en-US" sz="2400" dirty="0">
                <a:solidFill>
                  <a:srgbClr val="C00000"/>
                </a:solidFill>
              </a:rPr>
              <a:t>’</a:t>
            </a:r>
            <a:r>
              <a:rPr lang="en-US" sz="2400" dirty="0"/>
              <a:t>	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0070C0"/>
                </a:solidFill>
              </a:rPr>
              <a:t>8.5</a:t>
            </a:r>
            <a:r>
              <a:rPr lang="en-US" sz="2400" dirty="0">
                <a:solidFill>
                  <a:srgbClr val="0070C0"/>
                </a:solidFill>
              </a:rPr>
              <a:t>’</a:t>
            </a:r>
          </a:p>
          <a:p>
            <a:r>
              <a:rPr lang="en-US" sz="2400" dirty="0"/>
              <a:t>Little Island E.		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C00000"/>
                </a:solidFill>
              </a:rPr>
              <a:t>8.7</a:t>
            </a:r>
            <a:r>
              <a:rPr lang="en-US" sz="2400" dirty="0">
                <a:solidFill>
                  <a:srgbClr val="C00000"/>
                </a:solidFill>
              </a:rPr>
              <a:t>’</a:t>
            </a:r>
            <a:r>
              <a:rPr lang="en-US" sz="2400" dirty="0"/>
              <a:t>	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0070C0"/>
                </a:solidFill>
              </a:rPr>
              <a:t>8.7</a:t>
            </a:r>
            <a:r>
              <a:rPr lang="en-US" sz="2400" dirty="0">
                <a:solidFill>
                  <a:srgbClr val="0070C0"/>
                </a:solidFill>
              </a:rPr>
              <a:t>’</a:t>
            </a:r>
          </a:p>
          <a:p>
            <a:r>
              <a:rPr lang="en-US" sz="2400" dirty="0"/>
              <a:t>Little Island S.		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C00000"/>
                </a:solidFill>
              </a:rPr>
              <a:t>9.0</a:t>
            </a:r>
            <a:r>
              <a:rPr lang="en-US" sz="2400" dirty="0">
                <a:solidFill>
                  <a:srgbClr val="C00000"/>
                </a:solidFill>
              </a:rPr>
              <a:t>’</a:t>
            </a:r>
            <a:r>
              <a:rPr lang="en-US" sz="2400" dirty="0"/>
              <a:t>	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0070C0"/>
                </a:solidFill>
              </a:rPr>
              <a:t>9.0</a:t>
            </a:r>
            <a:r>
              <a:rPr lang="en-US" sz="2400" dirty="0">
                <a:solidFill>
                  <a:srgbClr val="0070C0"/>
                </a:solidFill>
              </a:rPr>
              <a:t>’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pPr marL="82296" indent="0"/>
            <a:r>
              <a:rPr lang="en-US" sz="2200" dirty="0">
                <a:solidFill>
                  <a:srgbClr val="0070C0"/>
                </a:solidFill>
              </a:rPr>
              <a:t>* all elevations based on NAVD88 datum.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5585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81000"/>
            <a:ext cx="8004810" cy="685800"/>
          </a:xfrm>
        </p:spPr>
        <p:txBody>
          <a:bodyPr/>
          <a:lstStyle/>
          <a:p>
            <a:r>
              <a:rPr lang="en-US" dirty="0" smtClean="0"/>
              <a:t>Steel Sheet Piles (Silent Pile Driver)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170333"/>
            <a:ext cx="3987800" cy="2990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29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170333"/>
            <a:ext cx="2401008" cy="2920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brightnessContrast bright="-9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426" y="4191000"/>
            <a:ext cx="3048001" cy="2286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8" y="3200400"/>
            <a:ext cx="2743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5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790688" cy="7921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Bay Island: Steel Sheet Piles and Cap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7620000" cy="5715000"/>
          </a:xfrm>
        </p:spPr>
      </p:pic>
    </p:spTree>
    <p:extLst>
      <p:ext uri="{BB962C8B-B14F-4D97-AF65-F5344CB8AC3E}">
        <p14:creationId xmlns:p14="http://schemas.microsoft.com/office/powerpoint/2010/main" val="418144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Bay Island Sheet Piles and Cap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800"/>
            <a:ext cx="7213600" cy="5410200"/>
          </a:xfrm>
        </p:spPr>
      </p:pic>
    </p:spTree>
    <p:extLst>
      <p:ext uri="{BB962C8B-B14F-4D97-AF65-F5344CB8AC3E}">
        <p14:creationId xmlns:p14="http://schemas.microsoft.com/office/powerpoint/2010/main" val="134300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320" y="457200"/>
            <a:ext cx="8610600" cy="685800"/>
          </a:xfrm>
        </p:spPr>
        <p:txBody>
          <a:bodyPr/>
          <a:lstStyle/>
          <a:p>
            <a:r>
              <a:rPr lang="en-US" dirty="0" smtClean="0"/>
              <a:t>Similar Installation - Naples Island, Long Beach, CA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376160" cy="492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2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790688" cy="9445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effectLst/>
              </a:rPr>
              <a:t>Projected Cost – Option A</a:t>
            </a:r>
            <a:endParaRPr lang="en-US" b="1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9002719"/>
              </p:ext>
            </p:extLst>
          </p:nvPr>
        </p:nvGraphicFramePr>
        <p:xfrm>
          <a:off x="1209261" y="1066801"/>
          <a:ext cx="7467600" cy="1473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72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Rehabilitation Option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Seawall Useful Lifetime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Initial Cost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874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/>
                        <a:t>Option</a:t>
                      </a:r>
                      <a:r>
                        <a:rPr lang="en-US" sz="2000" b="1" baseline="0" dirty="0" smtClean="0"/>
                        <a:t> A</a:t>
                      </a:r>
                      <a:r>
                        <a:rPr lang="en-US" sz="2000" baseline="0" dirty="0" smtClean="0"/>
                        <a:t>: </a:t>
                      </a:r>
                      <a:r>
                        <a:rPr lang="en-US" sz="2000" dirty="0" smtClean="0"/>
                        <a:t>All New</a:t>
                      </a:r>
                      <a:r>
                        <a:rPr lang="en-US" sz="2000" baseline="0" dirty="0" smtClean="0"/>
                        <a:t> Seawalls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100</a:t>
                      </a:r>
                      <a:r>
                        <a:rPr lang="en-US" sz="2000" baseline="0" dirty="0" smtClean="0"/>
                        <a:t> years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$70 million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09261" y="2819400"/>
            <a:ext cx="7391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" indent="0">
              <a:buNone/>
            </a:pPr>
            <a:r>
              <a:rPr lang="en-US" dirty="0" smtClean="0"/>
              <a:t>Notes</a:t>
            </a:r>
            <a:r>
              <a:rPr lang="en-US" dirty="0"/>
              <a:t>:</a:t>
            </a:r>
          </a:p>
          <a:p>
            <a:pPr marL="425196">
              <a:buFont typeface="+mj-lt"/>
              <a:buAutoNum type="arabicPeriod"/>
            </a:pPr>
            <a:r>
              <a:rPr lang="en-US" dirty="0" smtClean="0"/>
              <a:t>  25</a:t>
            </a:r>
            <a:r>
              <a:rPr lang="en-US" dirty="0"/>
              <a:t>% </a:t>
            </a:r>
            <a:r>
              <a:rPr lang="en-US" dirty="0" smtClean="0"/>
              <a:t>Contingency</a:t>
            </a:r>
          </a:p>
          <a:p>
            <a:pPr marL="425196">
              <a:buFont typeface="+mj-lt"/>
              <a:buAutoNum type="arabicPeriod"/>
            </a:pPr>
            <a:r>
              <a:rPr lang="en-US" dirty="0" smtClean="0"/>
              <a:t> Cantilevered wall designed to take extension up to Elevation 14.0.   </a:t>
            </a:r>
          </a:p>
          <a:p>
            <a:pPr marL="425196">
              <a:buFont typeface="+mj-lt"/>
              <a:buAutoNum type="arabicPeriod"/>
            </a:pPr>
            <a:r>
              <a:rPr lang="en-US" dirty="0" smtClean="0"/>
              <a:t> Costs </a:t>
            </a:r>
            <a:r>
              <a:rPr lang="en-US" dirty="0"/>
              <a:t>includes seawalls, caps, pier and beach access ramps, modifications to entrances at Historic Ferry Landing and Collins Islands, and ADA modifications to the boardwalk near Mariner’s Bridge.</a:t>
            </a:r>
          </a:p>
          <a:p>
            <a:pPr marL="425196"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 Seawall </a:t>
            </a:r>
            <a:r>
              <a:rPr lang="en-US" dirty="0"/>
              <a:t>costs are based on 2014 bids for new seawalls for Naples Island, </a:t>
            </a:r>
            <a:r>
              <a:rPr lang="en-US" dirty="0" smtClean="0"/>
              <a:t>Long </a:t>
            </a:r>
            <a:r>
              <a:rPr lang="en-US" dirty="0"/>
              <a:t>Beach. </a:t>
            </a:r>
          </a:p>
          <a:p>
            <a:pPr marL="425196"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 Costs </a:t>
            </a:r>
            <a:r>
              <a:rPr lang="en-US" dirty="0"/>
              <a:t>shown in today’s dollars.</a:t>
            </a:r>
          </a:p>
          <a:p>
            <a:pPr marL="425196">
              <a:spcBef>
                <a:spcPts val="400"/>
              </a:spcBef>
              <a:buFont typeface="+mj-lt"/>
              <a:buAutoNum type="arabicPeriod"/>
            </a:pPr>
            <a:r>
              <a:rPr lang="en-US" dirty="0" smtClean="0"/>
              <a:t> Elevation </a:t>
            </a:r>
            <a:r>
              <a:rPr lang="en-US" dirty="0"/>
              <a:t>Datum: NAVD88</a:t>
            </a:r>
          </a:p>
        </p:txBody>
      </p:sp>
    </p:spTree>
    <p:extLst>
      <p:ext uri="{BB962C8B-B14F-4D97-AF65-F5344CB8AC3E}">
        <p14:creationId xmlns:p14="http://schemas.microsoft.com/office/powerpoint/2010/main" val="324625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8095488" cy="1371600"/>
          </a:xfrm>
        </p:spPr>
        <p:txBody>
          <a:bodyPr>
            <a:noAutofit/>
          </a:bodyPr>
          <a:lstStyle/>
          <a:p>
            <a:r>
              <a:rPr lang="en-US" dirty="0" smtClean="0"/>
              <a:t>Option B: new Seawalls at West End and Grand Canal. Cap the other walls.</a:t>
            </a:r>
            <a:endParaRPr lang="en-US" dirty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76400"/>
            <a:ext cx="7736705" cy="5006906"/>
          </a:xfrm>
        </p:spPr>
      </p:pic>
    </p:spTree>
    <p:extLst>
      <p:ext uri="{BB962C8B-B14F-4D97-AF65-F5344CB8AC3E}">
        <p14:creationId xmlns:p14="http://schemas.microsoft.com/office/powerpoint/2010/main" val="269484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39783"/>
              </p:ext>
            </p:extLst>
          </p:nvPr>
        </p:nvGraphicFramePr>
        <p:xfrm>
          <a:off x="533400" y="993343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3" imgW="7543732" imgH="5829300" progId="Acrobat.Document.2015">
                  <p:embed/>
                </p:oleObj>
              </mc:Choice>
              <mc:Fallback>
                <p:oleObj name="Acrobat Document" r:id="rId3" imgW="7543732" imgH="5829300" progId="Acrobat.Document.2015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00" y="993343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flipH="1">
            <a:off x="838199" y="381000"/>
            <a:ext cx="6355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PROPOSED 9-INCH CAP EXTENSION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21450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Low-Lying Areas Around the Harbor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55" y="976745"/>
            <a:ext cx="7452845" cy="5759017"/>
          </a:xfrm>
        </p:spPr>
      </p:pic>
    </p:spTree>
    <p:extLst>
      <p:ext uri="{BB962C8B-B14F-4D97-AF65-F5344CB8AC3E}">
        <p14:creationId xmlns:p14="http://schemas.microsoft.com/office/powerpoint/2010/main" val="17362431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320"/>
            <a:ext cx="7790688" cy="1143000"/>
          </a:xfrm>
        </p:spPr>
        <p:txBody>
          <a:bodyPr>
            <a:normAutofit fontScale="90000"/>
          </a:bodyPr>
          <a:lstStyle/>
          <a:p>
            <a:r>
              <a:rPr lang="en-US" sz="3100" cap="none" dirty="0" smtClean="0">
                <a:solidFill>
                  <a:schemeClr val="tx1"/>
                </a:solidFill>
                <a:effectLst/>
              </a:rPr>
              <a:t>Example: </a:t>
            </a:r>
            <a:r>
              <a:rPr lang="en-US" sz="4000" dirty="0" smtClean="0">
                <a:solidFill>
                  <a:schemeClr val="tx1"/>
                </a:solidFill>
                <a:effectLst/>
              </a:rPr>
              <a:t>Little </a:t>
            </a:r>
            <a:r>
              <a:rPr lang="en-US" sz="4000" dirty="0">
                <a:solidFill>
                  <a:schemeClr val="tx1"/>
                </a:solidFill>
                <a:effectLst/>
              </a:rPr>
              <a:t>Balboa Seawall Cap Extension</a:t>
            </a:r>
          </a:p>
        </p:txBody>
      </p:sp>
      <p:pic>
        <p:nvPicPr>
          <p:cNvPr id="3074" name="Picture 10" descr="IMG_3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80136"/>
            <a:ext cx="6705600" cy="502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903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8095488" cy="7159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effectLst/>
              </a:rPr>
              <a:t>Projected Costs – Options A </a:t>
            </a:r>
            <a:r>
              <a:rPr lang="en-US" b="1" dirty="0" smtClean="0"/>
              <a:t>&amp; B</a:t>
            </a:r>
            <a:endParaRPr lang="en-US" b="1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4587182"/>
              </p:ext>
            </p:extLst>
          </p:nvPr>
        </p:nvGraphicFramePr>
        <p:xfrm>
          <a:off x="914400" y="990600"/>
          <a:ext cx="7543800" cy="5735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33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Rehabilitation Option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Seawall Useful Lifetime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Initial Cost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3301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/>
                        <a:t>Option</a:t>
                      </a:r>
                      <a:r>
                        <a:rPr lang="en-US" sz="2000" b="1" baseline="0" dirty="0" smtClean="0"/>
                        <a:t> A</a:t>
                      </a:r>
                      <a:endParaRPr lang="en-US" sz="2000" baseline="0" dirty="0" smtClean="0"/>
                    </a:p>
                    <a:p>
                      <a:pPr algn="l"/>
                      <a:r>
                        <a:rPr lang="en-US" sz="2000" dirty="0" smtClean="0"/>
                        <a:t>All New</a:t>
                      </a:r>
                      <a:r>
                        <a:rPr lang="en-US" sz="2000" baseline="0" dirty="0" smtClean="0"/>
                        <a:t> Seawalls </a:t>
                      </a:r>
                      <a:r>
                        <a:rPr lang="en-US" sz="1600" baseline="0" dirty="0" smtClean="0"/>
                        <a:t>(Initial Top Elevation: 10 feet)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100</a:t>
                      </a:r>
                      <a:r>
                        <a:rPr lang="en-US" sz="2000" baseline="0" dirty="0" smtClean="0"/>
                        <a:t> years</a:t>
                      </a:r>
                    </a:p>
                    <a:p>
                      <a:r>
                        <a:rPr lang="en-US" sz="1600" baseline="0" dirty="0" smtClean="0"/>
                        <a:t>Raise walls after ~2060 if needed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$70 million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318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rgbClr val="00B0F0"/>
                          </a:solidFill>
                        </a:rPr>
                        <a:t>Option B</a:t>
                      </a:r>
                      <a:r>
                        <a:rPr lang="en-US" sz="2000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New</a:t>
                      </a:r>
                      <a:r>
                        <a:rPr lang="en-US" sz="2000" baseline="0" dirty="0" smtClean="0"/>
                        <a:t> Seawalls along West End and Grand Canal only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/>
                        <a:t>Cap Remaining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100 years</a:t>
                      </a:r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20-25 years then</a:t>
                      </a:r>
                    </a:p>
                    <a:p>
                      <a:r>
                        <a:rPr lang="en-US" sz="2000" dirty="0" smtClean="0"/>
                        <a:t>replace</a:t>
                      </a:r>
                      <a:r>
                        <a:rPr lang="en-US" sz="2000" baseline="0" dirty="0" smtClean="0"/>
                        <a:t> capped walls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$32million</a:t>
                      </a:r>
                    </a:p>
                    <a:p>
                      <a:endParaRPr lang="en-US" sz="20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(&gt; $45 million)</a:t>
                      </a:r>
                      <a:endParaRPr lang="en-US" sz="2000" dirty="0" smtClean="0"/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3999"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41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43200" cy="1554162"/>
          </a:xfrm>
        </p:spPr>
        <p:txBody>
          <a:bodyPr>
            <a:normAutofit/>
          </a:bodyPr>
          <a:lstStyle/>
          <a:p>
            <a:r>
              <a:rPr lang="en-US" dirty="0" smtClean="0"/>
              <a:t>Earth Anchor and </a:t>
            </a:r>
            <a:r>
              <a:rPr lang="en-US" dirty="0" err="1" smtClean="0"/>
              <a:t>Waler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939"/>
            <a:ext cx="5181600" cy="6705600"/>
          </a:xfrm>
        </p:spPr>
      </p:pic>
    </p:spTree>
    <p:extLst>
      <p:ext uri="{BB962C8B-B14F-4D97-AF65-F5344CB8AC3E}">
        <p14:creationId xmlns:p14="http://schemas.microsoft.com/office/powerpoint/2010/main" val="13686709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effectLst/>
              </a:rPr>
              <a:t>Earth Anchors 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at </a:t>
            </a:r>
            <a:r>
              <a:rPr lang="en-US" sz="3200" dirty="0">
                <a:solidFill>
                  <a:schemeClr val="tx1"/>
                </a:solidFill>
                <a:effectLst/>
              </a:rPr>
              <a:t>Balboa Island Ferry </a:t>
            </a:r>
            <a:r>
              <a:rPr lang="en-US" sz="3200" dirty="0" smtClean="0">
                <a:solidFill>
                  <a:schemeClr val="tx1"/>
                </a:solidFill>
                <a:effectLst/>
              </a:rPr>
              <a:t>Landing</a:t>
            </a:r>
            <a:endParaRPr lang="en-US" sz="3200" dirty="0">
              <a:solidFill>
                <a:schemeClr val="tx1"/>
              </a:solidFill>
              <a:effectLst/>
            </a:endParaRPr>
          </a:p>
        </p:txBody>
      </p:sp>
      <p:pic>
        <p:nvPicPr>
          <p:cNvPr id="4098" name="Picture 3" descr="IMG_38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1184" y="1380744"/>
            <a:ext cx="6252616" cy="476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90192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7921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Annual Sand Buttressing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200"/>
            <a:ext cx="7772400" cy="5522105"/>
          </a:xfrm>
        </p:spPr>
      </p:pic>
    </p:spTree>
    <p:extLst>
      <p:ext uri="{BB962C8B-B14F-4D97-AF65-F5344CB8AC3E}">
        <p14:creationId xmlns:p14="http://schemas.microsoft.com/office/powerpoint/2010/main" val="354179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28888" cy="609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effectLst/>
              </a:rPr>
              <a:t>Projected Costs: Options A, B &amp; C</a:t>
            </a:r>
            <a:endParaRPr lang="en-US" b="1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9879068"/>
              </p:ext>
            </p:extLst>
          </p:nvPr>
        </p:nvGraphicFramePr>
        <p:xfrm>
          <a:off x="381000" y="1066800"/>
          <a:ext cx="8382000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4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33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Rehabilitation Option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Seawall Useful Lifetime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Initial Cost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/>
                        <a:t>Option</a:t>
                      </a:r>
                      <a:r>
                        <a:rPr lang="en-US" sz="2000" b="1" baseline="0" dirty="0" smtClean="0"/>
                        <a:t> A</a:t>
                      </a:r>
                      <a:endParaRPr lang="en-US" sz="2000" baseline="0" dirty="0" smtClean="0"/>
                    </a:p>
                    <a:p>
                      <a:pPr algn="l"/>
                      <a:r>
                        <a:rPr lang="en-US" sz="2000" dirty="0" smtClean="0"/>
                        <a:t>All New</a:t>
                      </a:r>
                      <a:r>
                        <a:rPr lang="en-US" sz="2000" baseline="0" dirty="0" smtClean="0"/>
                        <a:t> Seawalls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100</a:t>
                      </a:r>
                      <a:r>
                        <a:rPr lang="en-US" sz="2000" baseline="0" dirty="0" smtClean="0"/>
                        <a:t>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$70 million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318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rgbClr val="00B0F0"/>
                          </a:solidFill>
                        </a:rPr>
                        <a:t>Option B</a:t>
                      </a:r>
                      <a:endParaRPr lang="en-US" sz="2000" dirty="0" smtClean="0">
                        <a:solidFill>
                          <a:srgbClr val="00B0F0"/>
                        </a:solidFill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New</a:t>
                      </a:r>
                      <a:r>
                        <a:rPr lang="en-US" sz="2000" baseline="0" dirty="0" smtClean="0"/>
                        <a:t> Seawalls along West End and Grand Canal only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/>
                        <a:t>Cap Remaining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100 years</a:t>
                      </a:r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20-25 years then</a:t>
                      </a:r>
                    </a:p>
                    <a:p>
                      <a:r>
                        <a:rPr lang="en-US" sz="2000" dirty="0" smtClean="0"/>
                        <a:t>replace</a:t>
                      </a:r>
                      <a:r>
                        <a:rPr lang="en-US" sz="2000" baseline="0" dirty="0" smtClean="0"/>
                        <a:t> capped walls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$32 million</a:t>
                      </a:r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(&gt;$45</a:t>
                      </a:r>
                      <a:r>
                        <a:rPr lang="en-US" sz="2000" baseline="0" dirty="0" smtClean="0"/>
                        <a:t> million)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3999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rgbClr val="CC3300"/>
                          </a:solidFill>
                        </a:rPr>
                        <a:t>Option C</a:t>
                      </a:r>
                      <a:r>
                        <a:rPr lang="en-US" sz="2000" baseline="0" dirty="0" smtClean="0">
                          <a:solidFill>
                            <a:srgbClr val="CC3300"/>
                          </a:solidFill>
                        </a:rPr>
                        <a:t> 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New</a:t>
                      </a:r>
                      <a:r>
                        <a:rPr lang="en-US" sz="2000" baseline="0" dirty="0" smtClean="0"/>
                        <a:t> Seawall along Southwest End 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/>
                        <a:t>Earth Anchors at Northwest End &amp; Grand Canal 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/>
                        <a:t>Cap Remaining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100 years</a:t>
                      </a:r>
                    </a:p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20-25 years then</a:t>
                      </a:r>
                    </a:p>
                    <a:p>
                      <a:r>
                        <a:rPr lang="en-US" sz="2000" dirty="0" smtClean="0"/>
                        <a:t>replace with new seawalls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  <a:p>
                      <a:r>
                        <a:rPr lang="en-US" sz="2000" dirty="0" smtClean="0"/>
                        <a:t>$17</a:t>
                      </a:r>
                      <a:r>
                        <a:rPr lang="en-US" sz="2000" baseline="0" dirty="0" smtClean="0"/>
                        <a:t> million</a:t>
                      </a:r>
                    </a:p>
                    <a:p>
                      <a:endParaRPr lang="en-US" sz="2000" baseline="0" dirty="0" smtClean="0"/>
                    </a:p>
                    <a:p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(&gt;$55 </a:t>
                      </a:r>
                      <a:r>
                        <a:rPr lang="en-US" sz="2000" baseline="0" dirty="0" smtClean="0"/>
                        <a:t>million)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195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 D – Cap Extensions and seawall rehab only--- $14 million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4754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990600"/>
          </a:xfrm>
        </p:spPr>
        <p:txBody>
          <a:bodyPr>
            <a:normAutofit/>
          </a:bodyPr>
          <a:lstStyle/>
          <a:p>
            <a:pPr marL="45720" lvl="0">
              <a:lnSpc>
                <a:spcPct val="100000"/>
              </a:lnSpc>
              <a:spcBef>
                <a:spcPts val="0"/>
              </a:spcBef>
            </a:pPr>
            <a:r>
              <a:rPr lang="en-US" cap="none" dirty="0" smtClean="0">
                <a:solidFill>
                  <a:prstClr val="black"/>
                </a:solidFill>
              </a:rPr>
              <a:t>If sea levels rise about 4 feet, ocean side beaches will need to be raised.</a:t>
            </a:r>
            <a:endParaRPr lang="en-US" sz="2800" b="0" cap="none" dirty="0">
              <a:solidFill>
                <a:srgbClr val="FF0000"/>
              </a:solidFill>
              <a:effectLst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5919"/>
            <a:ext cx="8686800" cy="5622673"/>
          </a:xfrm>
        </p:spPr>
      </p:pic>
    </p:spTree>
    <p:extLst>
      <p:ext uri="{BB962C8B-B14F-4D97-AF65-F5344CB8AC3E}">
        <p14:creationId xmlns:p14="http://schemas.microsoft.com/office/powerpoint/2010/main" val="16392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Jetty Gate Alternative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7006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 Level Rise Alternative Solution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904"/>
            <a:ext cx="9144000" cy="524529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745736" y="5048250"/>
            <a:ext cx="274320" cy="19050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2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2390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Public and Private Bulkheads and Seawalls </a:t>
            </a:r>
            <a:r>
              <a:rPr lang="en-US" sz="1200" dirty="0" smtClean="0">
                <a:solidFill>
                  <a:srgbClr val="FF0000"/>
                </a:solidFill>
                <a:effectLst/>
              </a:rPr>
              <a:t>(fix exhibit)</a:t>
            </a:r>
            <a:r>
              <a:rPr lang="en-US" sz="4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/>
            </a:r>
            <a:br>
              <a:rPr lang="en-US" sz="4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40" y="1295400"/>
            <a:ext cx="7946360" cy="5298493"/>
          </a:xfrm>
        </p:spPr>
      </p:pic>
    </p:spTree>
    <p:extLst>
      <p:ext uri="{BB962C8B-B14F-4D97-AF65-F5344CB8AC3E}">
        <p14:creationId xmlns:p14="http://schemas.microsoft.com/office/powerpoint/2010/main" val="539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Tide Gate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325"/>
            <a:ext cx="9144000" cy="47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Tide Gate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6" t="14035" r="1198" b="19878"/>
          <a:stretch/>
        </p:blipFill>
        <p:spPr>
          <a:xfrm>
            <a:off x="381000" y="1524000"/>
            <a:ext cx="8555605" cy="28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Tide Gate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3" b="1"/>
          <a:stretch/>
        </p:blipFill>
        <p:spPr>
          <a:xfrm>
            <a:off x="609600" y="1132813"/>
            <a:ext cx="7858125" cy="459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8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386840"/>
          </a:xfrm>
        </p:spPr>
        <p:txBody>
          <a:bodyPr/>
          <a:lstStyle/>
          <a:p>
            <a:r>
              <a:rPr lang="en-US" dirty="0" smtClean="0"/>
              <a:t>Tidelands Committee –</a:t>
            </a:r>
            <a:br>
              <a:rPr lang="en-US" dirty="0" smtClean="0"/>
            </a:br>
            <a:r>
              <a:rPr lang="en-US" dirty="0" smtClean="0"/>
              <a:t>Recommendations for Future Consideration of Jetty Gate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2286000"/>
            <a:ext cx="7162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Confirm magnitude and rate of sea level rise.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Install tide gauge in harbor.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If we truly are experiencing rapid sea level rise of 66 inches by 2100, we should be able to measure a ~2 inches of sea level rise by ~2020.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More expensive analysis can be found on City’s website.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748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Considerations - Access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432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onto Private Dock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524151"/>
              </p:ext>
            </p:extLst>
          </p:nvPr>
        </p:nvGraphicFramePr>
        <p:xfrm>
          <a:off x="777798" y="92741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Acrobat Document" r:id="rId3" imgW="7543732" imgH="5829300" progId="Acrobat.Document.2015">
                  <p:embed/>
                </p:oleObj>
              </mc:Choice>
              <mc:Fallback>
                <p:oleObj name="Acrobat Document" r:id="rId3" imgW="7543732" imgH="582930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7798" y="927410"/>
                        <a:ext cx="7543800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39364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2514600" cy="1463040"/>
          </a:xfrm>
        </p:spPr>
        <p:txBody>
          <a:bodyPr/>
          <a:lstStyle/>
          <a:p>
            <a:r>
              <a:rPr lang="en-US" dirty="0" smtClean="0"/>
              <a:t>Access onto Private Dock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81199"/>
            <a:ext cx="3551075" cy="2743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542" y="609600"/>
            <a:ext cx="572245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957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202815"/>
              </p:ext>
            </p:extLst>
          </p:nvPr>
        </p:nvGraphicFramePr>
        <p:xfrm>
          <a:off x="813372" y="980420"/>
          <a:ext cx="7492428" cy="5789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Acrobat Document" r:id="rId3" imgW="7543732" imgH="5829300" progId="Acrobat.Document.2015">
                  <p:embed/>
                </p:oleObj>
              </mc:Choice>
              <mc:Fallback>
                <p:oleObj name="Acrobat Document" r:id="rId3" imgW="7543732" imgH="5829300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3372" y="980420"/>
                        <a:ext cx="7492428" cy="5789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0" y="4572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Stepping Up and Over onto Private Dock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21158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" y="2133600"/>
            <a:ext cx="8871910" cy="449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6096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3-Foot Wide Gaps in Seawall Cap for Beach Access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916602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Other Items under Consideration</a:t>
            </a:r>
            <a:endParaRPr lang="en-US" sz="40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600200"/>
            <a:ext cx="7520940" cy="3080277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1800" dirty="0" smtClean="0"/>
              <a:t>Flooding at Ferry Landing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Protection at Collins Island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Protection from Rising Groundwater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Raising Boardwalk 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Funding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3522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324088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City-Owned Seawalls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48" y="1137786"/>
            <a:ext cx="8617452" cy="5577787"/>
          </a:xfrm>
        </p:spPr>
      </p:pic>
    </p:spTree>
    <p:extLst>
      <p:ext uri="{BB962C8B-B14F-4D97-AF65-F5344CB8AC3E}">
        <p14:creationId xmlns:p14="http://schemas.microsoft.com/office/powerpoint/2010/main" val="39753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Questions/Discussion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1" b="-655"/>
          <a:stretch/>
        </p:blipFill>
        <p:spPr>
          <a:xfrm>
            <a:off x="0" y="1447801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5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9595" y="304800"/>
            <a:ext cx="800481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Project Site Overview	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70597" r="26607" b="2567"/>
          <a:stretch/>
        </p:blipFill>
        <p:spPr>
          <a:xfrm>
            <a:off x="2939654" y="5334000"/>
            <a:ext cx="3505200" cy="130260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13287" r="4018" b="13142"/>
          <a:stretch/>
        </p:blipFill>
        <p:spPr>
          <a:xfrm>
            <a:off x="615075" y="876300"/>
            <a:ext cx="8007436" cy="415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2057400"/>
            <a:ext cx="455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b="1" cap="all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West </a:t>
            </a:r>
          </a:p>
          <a:p>
            <a:pPr algn="r"/>
            <a:r>
              <a:rPr lang="en-US" sz="600" b="1" cap="all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51379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 Canal</a:t>
            </a:r>
            <a:endParaRPr lang="en-US" dirty="0"/>
          </a:p>
        </p:txBody>
      </p:sp>
      <p:pic>
        <p:nvPicPr>
          <p:cNvPr id="5" name="Picture 2" descr="\\cnb\data\users\PBW\RStein\projects\Seawalls\Powerpoint\031914 Tidelands Committee\June 10, 2013 0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77"/>
          <a:stretch/>
        </p:blipFill>
        <p:spPr bwMode="auto">
          <a:xfrm>
            <a:off x="609600" y="1066800"/>
            <a:ext cx="7908223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55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nchor QEA Presentation" ma:contentTypeID="0x01010091D0FDA2F2A23B47B8DD82B691AD91CE009F42CA578F56CE40B7E7F4A87D94CF08" ma:contentTypeVersion="1" ma:contentTypeDescription="Anchor QEA PowerPoint Presentation Template" ma:contentTypeScope="" ma:versionID="27a844e26a63a8aa1c9530c3c2f12ff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63F8A2-FB8B-4166-B39D-83C4E1DE2233}">
  <ds:schemaRefs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332D917-F7B8-4510-AC14-6F147BE59E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F933E3-455D-49F7-9ED3-D675438F94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1159</TotalTime>
  <Words>962</Words>
  <Application>Microsoft Office PowerPoint</Application>
  <PresentationFormat>On-screen Show (4:3)</PresentationFormat>
  <Paragraphs>223</Paragraphs>
  <Slides>70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Arial</vt:lpstr>
      <vt:lpstr>Arial Black</vt:lpstr>
      <vt:lpstr>Calibri</vt:lpstr>
      <vt:lpstr>Franklin Gothic Book</vt:lpstr>
      <vt:lpstr>Franklin Gothic Medium</vt:lpstr>
      <vt:lpstr>Myriad Pro</vt:lpstr>
      <vt:lpstr>Segoe UI</vt:lpstr>
      <vt:lpstr>Tunga</vt:lpstr>
      <vt:lpstr>Wingdings</vt:lpstr>
      <vt:lpstr>Angles</vt:lpstr>
      <vt:lpstr>Adobe Acrobat Document</vt:lpstr>
      <vt:lpstr>Balboa Islands Seawall Rehabilitation Project </vt:lpstr>
      <vt:lpstr>Two primary Issues</vt:lpstr>
      <vt:lpstr>Table of Contents</vt:lpstr>
      <vt:lpstr>Newport Harbor Overview</vt:lpstr>
      <vt:lpstr>Low-Lying Areas Around the Harbor</vt:lpstr>
      <vt:lpstr>Public and Private Bulkheads and Seawalls (fix exhibit) </vt:lpstr>
      <vt:lpstr>City-Owned Seawalls</vt:lpstr>
      <vt:lpstr>Project Site Overview </vt:lpstr>
      <vt:lpstr>Grand Canal</vt:lpstr>
      <vt:lpstr>Grand Canal</vt:lpstr>
      <vt:lpstr>Grand Canal</vt:lpstr>
      <vt:lpstr>Little Balboa Island</vt:lpstr>
      <vt:lpstr>Balboa Island – West End</vt:lpstr>
      <vt:lpstr>Balboa Island – Typical Floating Dock</vt:lpstr>
      <vt:lpstr>Collins Island (Private)</vt:lpstr>
      <vt:lpstr>Historic Ferry Boat Landing</vt:lpstr>
      <vt:lpstr>Residential Interface</vt:lpstr>
      <vt:lpstr>Existing Conditions</vt:lpstr>
      <vt:lpstr>As-Built Conditions</vt:lpstr>
      <vt:lpstr>Ballast placed at West End in 1985  -  to Prevent Scour</vt:lpstr>
      <vt:lpstr>Pile Crack (West End)</vt:lpstr>
      <vt:lpstr>Pile Crack (Close-up)</vt:lpstr>
      <vt:lpstr>Wall Movement (West End)</vt:lpstr>
      <vt:lpstr>Condition Survey</vt:lpstr>
      <vt:lpstr>PowerPoint Presentation</vt:lpstr>
      <vt:lpstr>Balboa Islands Seawalls –  Condition Summary</vt:lpstr>
      <vt:lpstr>Flood Potential</vt:lpstr>
      <vt:lpstr>West End Balboa Island, King Tide, 12/12/2013</vt:lpstr>
      <vt:lpstr>Wave Overtopping During Storm Event</vt:lpstr>
      <vt:lpstr>Overtopping Due To Storm Surge</vt:lpstr>
      <vt:lpstr>City Emergency Response</vt:lpstr>
      <vt:lpstr>Flooding at Balboa Island Ferry Landing  (2005)</vt:lpstr>
      <vt:lpstr>PowerPoint Presentation</vt:lpstr>
      <vt:lpstr>2010 Flood Scenario 3: Ocean Swell </vt:lpstr>
      <vt:lpstr>December 2010 Flooding on Turquoise  -  Extreme Tide p=40% w/ Ocean Swell</vt:lpstr>
      <vt:lpstr>Existing Seawall, Year 2025, 1% Tide, Wind Waves</vt:lpstr>
      <vt:lpstr>Wind Waves at High Tide</vt:lpstr>
      <vt:lpstr>Existing Seawall, Year 2050, 10% Tide, No Waves</vt:lpstr>
      <vt:lpstr>Extreme Tide Height Projections</vt:lpstr>
      <vt:lpstr>Seawall Replacement and Rehabilitation</vt:lpstr>
      <vt:lpstr>Proposed New Seawall Concept</vt:lpstr>
      <vt:lpstr>Increase Top of Wall Elevation   Provides flood protection until 2025</vt:lpstr>
      <vt:lpstr>Steel Sheet Piles (Silent Pile Driver)</vt:lpstr>
      <vt:lpstr>Bay Island: Steel Sheet Piles and Cap</vt:lpstr>
      <vt:lpstr>Bay Island Sheet Piles and Cap</vt:lpstr>
      <vt:lpstr>Similar Installation - Naples Island, Long Beach, CA</vt:lpstr>
      <vt:lpstr>Projected Cost – Option A</vt:lpstr>
      <vt:lpstr>Option B: new Seawalls at West End and Grand Canal. Cap the other walls.</vt:lpstr>
      <vt:lpstr>PowerPoint Presentation</vt:lpstr>
      <vt:lpstr>Example: Little Balboa Seawall Cap Extension</vt:lpstr>
      <vt:lpstr>Projected Costs – Options A &amp; B</vt:lpstr>
      <vt:lpstr>Earth Anchor and Waler</vt:lpstr>
      <vt:lpstr>Earth Anchors at Balboa Island Ferry Landing</vt:lpstr>
      <vt:lpstr>Annual Sand Buttressing</vt:lpstr>
      <vt:lpstr>Projected Costs: Options A, B &amp; C</vt:lpstr>
      <vt:lpstr>Option D – Cap Extensions and seawall rehab only--- $14 million</vt:lpstr>
      <vt:lpstr>If sea levels rise about 4 feet, ocean side beaches will need to be raised.</vt:lpstr>
      <vt:lpstr>Jetty Gate Alternative</vt:lpstr>
      <vt:lpstr>Sea Level Rise Alternative Solution</vt:lpstr>
      <vt:lpstr>Conceptual Tide Gate</vt:lpstr>
      <vt:lpstr>Conceptual Tide Gate</vt:lpstr>
      <vt:lpstr>Conceptual Tide Gate</vt:lpstr>
      <vt:lpstr>Tidelands Committee – Recommendations for Future Consideration of Jetty Gate</vt:lpstr>
      <vt:lpstr>Other Considerations - Access</vt:lpstr>
      <vt:lpstr>Access onto Private Dock</vt:lpstr>
      <vt:lpstr>Access onto Private Dock</vt:lpstr>
      <vt:lpstr>PowerPoint Presentation</vt:lpstr>
      <vt:lpstr>PowerPoint Presentation</vt:lpstr>
      <vt:lpstr>Other Items under Consideration</vt:lpstr>
      <vt:lpstr>Questions/Discussion</vt:lpstr>
    </vt:vector>
  </TitlesOfParts>
  <Company>Anchor QEA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Linnay Miller</dc:creator>
  <cp:lastModifiedBy>Stein, Robert</cp:lastModifiedBy>
  <cp:revision>99</cp:revision>
  <cp:lastPrinted>2015-07-01T21:20:50Z</cp:lastPrinted>
  <dcterms:created xsi:type="dcterms:W3CDTF">2015-03-30T23:08:55Z</dcterms:created>
  <dcterms:modified xsi:type="dcterms:W3CDTF">2017-07-25T18:28:45Z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ile Type0">
    <vt:lpwstr>LetterBooklet</vt:lpwstr>
  </property>
  <property fmtid="{D5CDD505-2E9C-101B-9397-08002B2CF9AE}" pid="3" name="ContentTypeId">
    <vt:lpwstr>0x01010091D0FDA2F2A23B47B8DD82B691AD91CE009F42CA578F56CE40B7E7F4A87D94CF08</vt:lpwstr>
  </property>
</Properties>
</file>