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2" r:id="rId1"/>
  </p:sldMasterIdLst>
  <p:notesMasterIdLst>
    <p:notesMasterId r:id="rId18"/>
  </p:notesMasterIdLst>
  <p:handoutMasterIdLst>
    <p:handoutMasterId r:id="rId19"/>
  </p:handoutMasterIdLst>
  <p:sldIdLst>
    <p:sldId id="256" r:id="rId2"/>
    <p:sldId id="387" r:id="rId3"/>
    <p:sldId id="429" r:id="rId4"/>
    <p:sldId id="434" r:id="rId5"/>
    <p:sldId id="433" r:id="rId6"/>
    <p:sldId id="432" r:id="rId7"/>
    <p:sldId id="422" r:id="rId8"/>
    <p:sldId id="431" r:id="rId9"/>
    <p:sldId id="438" r:id="rId10"/>
    <p:sldId id="442" r:id="rId11"/>
    <p:sldId id="437" r:id="rId12"/>
    <p:sldId id="439" r:id="rId13"/>
    <p:sldId id="441" r:id="rId14"/>
    <p:sldId id="418" r:id="rId15"/>
    <p:sldId id="423" r:id="rId16"/>
    <p:sldId id="427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usiewicz, Dan" initials="MD" lastIdx="1" clrIdx="0">
    <p:extLst>
      <p:ext uri="{19B8F6BF-5375-455C-9EA6-DF929625EA0E}">
        <p15:presenceInfo xmlns:p15="http://schemas.microsoft.com/office/powerpoint/2012/main" userId="S-1-5-21-1454471165-1957994488-854245398-34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A92D"/>
    <a:srgbClr val="8EB4E3"/>
    <a:srgbClr val="4F81BD"/>
    <a:srgbClr val="000000"/>
    <a:srgbClr val="F9C0A1"/>
    <a:srgbClr val="BC2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693" autoAdjust="0"/>
  </p:normalViewPr>
  <p:slideViewPr>
    <p:cSldViewPr>
      <p:cViewPr varScale="1">
        <p:scale>
          <a:sx n="92" d="100"/>
          <a:sy n="92" d="100"/>
        </p:scale>
        <p:origin x="41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-3528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0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75673025-0940-435C-9553-BF969D4B7C07}" type="datetimeFigureOut">
              <a:rPr lang="en-US" smtClean="0"/>
              <a:pPr/>
              <a:t>1/29/2018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EDA9CB24-5B93-42A8-BBDB-7F409442A0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591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01282CCE-65BD-4CF1-BB32-44E02052006A}" type="datetimeFigureOut">
              <a:rPr lang="en-US" smtClean="0"/>
              <a:pPr/>
              <a:t>1/29/2018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50" tIns="46576" rIns="93150" bIns="4657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C4CF0583-5470-4541-B38B-4FD5F27DAE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892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3490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037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2032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98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349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Dan:</a:t>
            </a:r>
          </a:p>
          <a:p>
            <a:endParaRPr lang="en-US" dirty="0" smtClean="0"/>
          </a:p>
          <a:p>
            <a:r>
              <a:rPr lang="en-US" dirty="0" smtClean="0"/>
              <a:t>We</a:t>
            </a:r>
            <a:r>
              <a:rPr lang="en-US" baseline="0" dirty="0" smtClean="0"/>
              <a:t> ended last fiscal year on a great note with $12.5 million budgetary surplus.</a:t>
            </a:r>
          </a:p>
          <a:p>
            <a:r>
              <a:rPr lang="en-US" baseline="0" dirty="0" smtClean="0"/>
              <a:t>These funds are unrestricted and currently unassigned to any purpose</a:t>
            </a:r>
          </a:p>
          <a:p>
            <a:r>
              <a:rPr lang="en-US" baseline="0" dirty="0" smtClean="0"/>
              <a:t>This surplus was achieved while maintaining a $47.5 million contingency reserve representing 25% of our adopted operating budget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Roughly $4 million  from better and expected revenue performance, $5M from Salary and Benefit savings and remaining from M&amp;O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pPr defTabSz="881261"/>
            <a:r>
              <a:rPr lang="en-US" baseline="0" dirty="0" smtClean="0"/>
              <a:t>---------------------------------------------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877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Vigorous</a:t>
            </a:r>
            <a:r>
              <a:rPr lang="en-US" baseline="0" dirty="0" smtClean="0"/>
              <a:t> Demand for Coastal property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225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596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459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819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931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91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F0583-5470-4541-B38B-4FD5F27DAE8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1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27A6-D295-4326-B78D-E3045A0BCE5C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0A43-EA6E-4A70-A831-A4EF6B881EEC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F0A9D-B7A0-437B-A6D3-5954735C3007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06375"/>
            <a:ext cx="68580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5026025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22653407-BFA6-4081-801E-C1154B8E26F7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45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34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FE108-CDB9-42A9-9959-A8EB135FDD1E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5ED5-553C-4F24-BA40-BB00F6012ABD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F45CB-A0C2-4C18-8D3E-38C729EBE30B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D10A-8BC6-4B8B-8393-D0CB96FA1CDC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1416D-141B-460A-9498-3BDF52E400E2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5D957-92A9-4279-BF61-B2EAC4ADD2BB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0FBBE-8CC6-4152-8A80-56DBD89D0179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7EE8F-2D17-42E3-BC14-D70224205680}" type="datetime1">
              <a:rPr lang="en-US" smtClean="0"/>
              <a:t>1/29/2018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BD4BE39-F38A-42FB-8F36-0ACD1CF422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883451F-1D38-41B8-BE90-2500B24EE165}" type="datetime1">
              <a:rPr lang="en-US" smtClean="0"/>
              <a:t>1/29/2018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838200"/>
            <a:ext cx="8381999" cy="2133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itchFamily="34" charset="0"/>
                <a:ea typeface="+mn-ea"/>
                <a:cs typeface="+mn-cs"/>
              </a:rPr>
              <a:t>Council Planning Session</a:t>
            </a:r>
            <a:br>
              <a:rPr lang="en-US" sz="4000" b="1" dirty="0" smtClean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itchFamily="34" charset="0"/>
                <a:ea typeface="+mn-ea"/>
                <a:cs typeface="+mn-cs"/>
              </a:rPr>
            </a:br>
            <a:r>
              <a:rPr lang="en-US" sz="4000" b="1" dirty="0" smtClean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itchFamily="34" charset="0"/>
                <a:ea typeface="+mn-ea"/>
                <a:cs typeface="+mn-cs"/>
              </a:rPr>
              <a:t>Financial Update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 </a:t>
            </a:r>
            <a:endParaRPr lang="en-US" sz="3500" b="1" dirty="0">
              <a:effectLst>
                <a:outerShdw blurRad="50800" dist="63500" dir="4260000" algn="t" rotWithShape="0">
                  <a:prstClr val="black">
                    <a:alpha val="47000"/>
                  </a:prstClr>
                </a:outerShdw>
              </a:effectLst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438400"/>
            <a:ext cx="3009527" cy="457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January 29, 2018</a:t>
            </a:r>
            <a:endParaRPr lang="en-US" sz="24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343400"/>
            <a:ext cx="1401763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82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153400" cy="1143000"/>
          </a:xfrm>
        </p:spPr>
        <p:txBody>
          <a:bodyPr/>
          <a:lstStyle/>
          <a:p>
            <a:r>
              <a:rPr lang="en-US" dirty="0" smtClean="0"/>
              <a:t>Unfunded Pension Liability Trend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00200"/>
            <a:ext cx="9144000" cy="373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322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715" y="492035"/>
            <a:ext cx="7620000" cy="1143000"/>
          </a:xfrm>
        </p:spPr>
        <p:txBody>
          <a:bodyPr/>
          <a:lstStyle/>
          <a:p>
            <a:r>
              <a:rPr lang="en-US" dirty="0" smtClean="0"/>
              <a:t>Unfunded Pension Liability -</a:t>
            </a:r>
            <a:br>
              <a:rPr lang="en-US" dirty="0" smtClean="0"/>
            </a:br>
            <a:r>
              <a:rPr lang="en-US" sz="4000" dirty="0" smtClean="0"/>
              <a:t>(Level Dollar Payment Strategy)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15" y="1295400"/>
            <a:ext cx="7906836" cy="49916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55523" y="3616235"/>
            <a:ext cx="5029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marR="0" lvl="0" indent="-285750" defTabSz="91448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á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               But we save more here                         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sym typeface="Wingdings" panose="05000000000000000000" pitchFamily="2" charset="2"/>
              </a:rPr>
              <a:t></a:t>
            </a:r>
            <a:endParaRPr lang="en-US" kern="0" dirty="0">
              <a:solidFill>
                <a:schemeClr val="bg1"/>
              </a:solidFill>
              <a:sym typeface="Wingdings" panose="05000000000000000000" pitchFamily="2" charset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45723" y="2895600"/>
            <a:ext cx="2209800" cy="3385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defTabSz="91448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↓We pay more here 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67400" y="5352345"/>
            <a:ext cx="304800" cy="4947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715000" y="5379907"/>
            <a:ext cx="76200" cy="4947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276600" y="4114800"/>
            <a:ext cx="5029200" cy="7389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Level dollar payment plan consumes a smaller % of the budget over time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099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213" y="524794"/>
            <a:ext cx="7620000" cy="533400"/>
          </a:xfrm>
        </p:spPr>
        <p:txBody>
          <a:bodyPr/>
          <a:lstStyle/>
          <a:p>
            <a:r>
              <a:rPr lang="en-US" dirty="0" smtClean="0"/>
              <a:t>Accelerated Payment History</a:t>
            </a:r>
            <a:endParaRPr lang="en-US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088068392"/>
              </p:ext>
            </p:extLst>
          </p:nvPr>
        </p:nvGraphicFramePr>
        <p:xfrm>
          <a:off x="217251" y="1828800"/>
          <a:ext cx="8850549" cy="2808764"/>
        </p:xfrm>
        <a:graphic>
          <a:graphicData uri="http://schemas.openxmlformats.org/drawingml/2006/table">
            <a:tbl>
              <a:tblPr/>
              <a:tblGrid>
                <a:gridCol w="2730979">
                  <a:extLst>
                    <a:ext uri="{9D8B030D-6E8A-4147-A177-3AD203B41FA5}">
                      <a16:colId xmlns:a16="http://schemas.microsoft.com/office/drawing/2014/main" val="3693548357"/>
                    </a:ext>
                  </a:extLst>
                </a:gridCol>
                <a:gridCol w="970396">
                  <a:extLst>
                    <a:ext uri="{9D8B030D-6E8A-4147-A177-3AD203B41FA5}">
                      <a16:colId xmlns:a16="http://schemas.microsoft.com/office/drawing/2014/main" val="96699594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969620192"/>
                    </a:ext>
                  </a:extLst>
                </a:gridCol>
                <a:gridCol w="972836">
                  <a:extLst>
                    <a:ext uri="{9D8B030D-6E8A-4147-A177-3AD203B41FA5}">
                      <a16:colId xmlns:a16="http://schemas.microsoft.com/office/drawing/2014/main" val="657729435"/>
                    </a:ext>
                  </a:extLst>
                </a:gridCol>
                <a:gridCol w="1108500">
                  <a:extLst>
                    <a:ext uri="{9D8B030D-6E8A-4147-A177-3AD203B41FA5}">
                      <a16:colId xmlns:a16="http://schemas.microsoft.com/office/drawing/2014/main" val="1139154161"/>
                    </a:ext>
                  </a:extLst>
                </a:gridCol>
                <a:gridCol w="1010583">
                  <a:extLst>
                    <a:ext uri="{9D8B030D-6E8A-4147-A177-3AD203B41FA5}">
                      <a16:colId xmlns:a16="http://schemas.microsoft.com/office/drawing/2014/main" val="1139854518"/>
                    </a:ext>
                  </a:extLst>
                </a:gridCol>
                <a:gridCol w="129620">
                  <a:extLst>
                    <a:ext uri="{9D8B030D-6E8A-4147-A177-3AD203B41FA5}">
                      <a16:colId xmlns:a16="http://schemas.microsoft.com/office/drawing/2014/main" val="3788817415"/>
                    </a:ext>
                  </a:extLst>
                </a:gridCol>
                <a:gridCol w="937035">
                  <a:extLst>
                    <a:ext uri="{9D8B030D-6E8A-4147-A177-3AD203B41FA5}">
                      <a16:colId xmlns:a16="http://schemas.microsoft.com/office/drawing/2014/main" val="2898780950"/>
                    </a:ext>
                  </a:extLst>
                </a:gridCol>
              </a:tblGrid>
              <a:tr h="1035604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 2015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 2016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 2017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 2018 Estimated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FY 2019 Proposed Est.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Year Over Year </a:t>
                      </a:r>
                      <a:endParaRPr lang="en-US" sz="1600" b="0" i="0" u="none" strike="noStrike" dirty="0" smtClean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$ </a:t>
                      </a:r>
                      <a:r>
                        <a:rPr lang="en-US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Increase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039943"/>
                  </a:ext>
                </a:extLst>
              </a:tr>
              <a:tr h="2071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 Cost</a:t>
                      </a:r>
                    </a:p>
                  </a:txBody>
                  <a:tcPr marL="8285" marR="8285" marT="82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14,627,830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14,899,906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15,424,068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16,178,468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16,766,294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587,826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523869"/>
                  </a:ext>
                </a:extLst>
              </a:tr>
              <a:tr h="381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Amortized Cost of Unfunded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Liability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12,783,847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21,524,369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21,265,608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24,958,890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25,698,507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739,617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558474"/>
                  </a:ext>
                </a:extLst>
              </a:tr>
              <a:tr h="197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Discretionary Payment</a:t>
                      </a:r>
                    </a:p>
                  </a:txBody>
                  <a:tcPr marL="8285" marR="8285" marT="82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8,914,595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8,801,493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113,102)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5149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Annual PERS Cost</a:t>
                      </a:r>
                    </a:p>
                  </a:txBody>
                  <a:tcPr marL="8285" marR="8285" marT="82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27,411,677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36,424,275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36,689,676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50,051,953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51,266,294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1,214,314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60039"/>
                  </a:ext>
                </a:extLst>
              </a:tr>
              <a:tr h="8121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741514"/>
                  </a:ext>
                </a:extLst>
              </a:tr>
              <a:tr h="2071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Contributions</a:t>
                      </a:r>
                    </a:p>
                  </a:txBody>
                  <a:tcPr marL="8285" marR="8285" marT="82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7,429,842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8,401,598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9,447,341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10,083,183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10,324,540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241,357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857654"/>
                  </a:ext>
                </a:extLst>
              </a:tr>
              <a:tr h="2071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Employer Cost</a:t>
                      </a:r>
                    </a:p>
                  </a:txBody>
                  <a:tcPr marL="8285" marR="8285" marT="82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19,981,835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28,022,677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27,242,335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39,968,770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40,778,144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972,984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660088"/>
                  </a:ext>
                </a:extLst>
              </a:tr>
              <a:tr h="2071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Annual PERS Cost</a:t>
                      </a:r>
                    </a:p>
                  </a:txBody>
                  <a:tcPr marL="8285" marR="8285" marT="82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27,411,677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36,424,275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36,689,676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50,051,953 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51,266,294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1,214,341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85" marR="8285" marT="82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94276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06277"/>
            <a:ext cx="381000" cy="244475"/>
          </a:xfrm>
        </p:spPr>
        <p:txBody>
          <a:bodyPr/>
          <a:lstStyle/>
          <a:p>
            <a:fld id="{0BD4BE39-F38A-42FB-8F36-0ACD1CF422F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5943600" y="3276600"/>
            <a:ext cx="2209800" cy="304800"/>
          </a:xfrm>
          <a:prstGeom prst="ellipse">
            <a:avLst/>
          </a:prstGeom>
          <a:noFill/>
          <a:ln w="476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08898" y="3080782"/>
            <a:ext cx="1120302" cy="304800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66800" y="5391834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Fresh Start</a:t>
            </a:r>
          </a:p>
          <a:p>
            <a:r>
              <a:rPr lang="en-US" dirty="0" smtClean="0"/>
              <a:t>	</a:t>
            </a:r>
          </a:p>
          <a:p>
            <a:r>
              <a:rPr lang="en-US" dirty="0"/>
              <a:t>	</a:t>
            </a:r>
            <a:r>
              <a:rPr lang="en-US" dirty="0" smtClean="0"/>
              <a:t>Additional Discretionary Payments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988978" y="5455187"/>
            <a:ext cx="969523" cy="259813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978439" y="5943600"/>
            <a:ext cx="980062" cy="250235"/>
          </a:xfrm>
          <a:prstGeom prst="ellipse">
            <a:avLst/>
          </a:prstGeom>
          <a:noFill/>
          <a:ln w="476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Claims &amp; </a:t>
            </a:r>
            <a:r>
              <a:rPr lang="en-US" dirty="0" smtClean="0"/>
              <a:t>Judgments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/>
          <a:lstStyle/>
          <a:p>
            <a:r>
              <a:rPr lang="en-US" dirty="0" smtClean="0"/>
              <a:t>Actuarial Valuation Performed every two years</a:t>
            </a:r>
          </a:p>
          <a:p>
            <a:r>
              <a:rPr lang="en-US" dirty="0" smtClean="0"/>
              <a:t>Higher Claims Experience in Workers Compensation – Safety Industrial Disability  (Automatic Job Related Presumption )</a:t>
            </a:r>
          </a:p>
          <a:p>
            <a:r>
              <a:rPr lang="en-US" dirty="0" smtClean="0"/>
              <a:t>Higher Claims Experience – </a:t>
            </a:r>
            <a:r>
              <a:rPr lang="en-US" i="1" dirty="0" smtClean="0"/>
              <a:t>Flores vs. City of San Gabriel </a:t>
            </a:r>
          </a:p>
          <a:p>
            <a:r>
              <a:rPr lang="en-US" dirty="0" smtClean="0"/>
              <a:t>Certain </a:t>
            </a:r>
            <a:r>
              <a:rPr lang="en-US" dirty="0"/>
              <a:t>c</a:t>
            </a:r>
            <a:r>
              <a:rPr lang="en-US" dirty="0" smtClean="0"/>
              <a:t>osts not specifically associated with claims were not previously allocated to departments (Admin and Insurance)</a:t>
            </a:r>
          </a:p>
          <a:p>
            <a:endParaRPr lang="en-US" dirty="0"/>
          </a:p>
          <a:p>
            <a:r>
              <a:rPr lang="en-US" dirty="0" smtClean="0"/>
              <a:t>Recommendations:</a:t>
            </a:r>
          </a:p>
          <a:p>
            <a:pPr lvl="1"/>
            <a:r>
              <a:rPr lang="en-US" dirty="0" smtClean="0"/>
              <a:t>Annual Actuarial Valuations</a:t>
            </a:r>
          </a:p>
          <a:p>
            <a:pPr lvl="1"/>
            <a:r>
              <a:rPr lang="en-US" dirty="0" smtClean="0"/>
              <a:t>Increase Department Charges</a:t>
            </a:r>
          </a:p>
          <a:p>
            <a:pPr lvl="1"/>
            <a:r>
              <a:rPr lang="en-US" dirty="0" smtClean="0"/>
              <a:t>Cash infusion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3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6858000" cy="914400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A Possible Allocation ($ Millions)</a:t>
            </a:r>
            <a:endParaRPr lang="en-US" sz="3000" b="1" dirty="0">
              <a:effectLst>
                <a:outerShdw blurRad="50800" dist="63500" dir="4260000" algn="t" rotWithShape="0">
                  <a:prstClr val="black">
                    <a:alpha val="47000"/>
                  </a:prstClr>
                </a:outerShdw>
              </a:effectLst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5791200"/>
            <a:ext cx="685800" cy="304800"/>
          </a:xfrm>
        </p:spPr>
        <p:txBody>
          <a:bodyPr>
            <a:normAutofit lnSpcReduction="10000"/>
          </a:bodyPr>
          <a:lstStyle/>
          <a:p>
            <a:fld id="{0BD4BE39-F38A-42FB-8F36-0ACD1CF422F8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61893307"/>
              </p:ext>
            </p:extLst>
          </p:nvPr>
        </p:nvGraphicFramePr>
        <p:xfrm>
          <a:off x="533401" y="1066793"/>
          <a:ext cx="6934199" cy="5478434"/>
        </p:xfrm>
        <a:graphic>
          <a:graphicData uri="http://schemas.openxmlformats.org/drawingml/2006/table">
            <a:tbl>
              <a:tblPr/>
              <a:tblGrid>
                <a:gridCol w="1692217">
                  <a:extLst>
                    <a:ext uri="{9D8B030D-6E8A-4147-A177-3AD203B41FA5}">
                      <a16:colId xmlns:a16="http://schemas.microsoft.com/office/drawing/2014/main" val="1413118275"/>
                    </a:ext>
                  </a:extLst>
                </a:gridCol>
                <a:gridCol w="486271">
                  <a:extLst>
                    <a:ext uri="{9D8B030D-6E8A-4147-A177-3AD203B41FA5}">
                      <a16:colId xmlns:a16="http://schemas.microsoft.com/office/drawing/2014/main" val="3600603915"/>
                    </a:ext>
                  </a:extLst>
                </a:gridCol>
                <a:gridCol w="194507">
                  <a:extLst>
                    <a:ext uri="{9D8B030D-6E8A-4147-A177-3AD203B41FA5}">
                      <a16:colId xmlns:a16="http://schemas.microsoft.com/office/drawing/2014/main" val="3171142903"/>
                    </a:ext>
                  </a:extLst>
                </a:gridCol>
                <a:gridCol w="924978">
                  <a:extLst>
                    <a:ext uri="{9D8B030D-6E8A-4147-A177-3AD203B41FA5}">
                      <a16:colId xmlns:a16="http://schemas.microsoft.com/office/drawing/2014/main" val="1771656529"/>
                    </a:ext>
                  </a:extLst>
                </a:gridCol>
                <a:gridCol w="922842">
                  <a:extLst>
                    <a:ext uri="{9D8B030D-6E8A-4147-A177-3AD203B41FA5}">
                      <a16:colId xmlns:a16="http://schemas.microsoft.com/office/drawing/2014/main" val="574323125"/>
                    </a:ext>
                  </a:extLst>
                </a:gridCol>
                <a:gridCol w="1444220">
                  <a:extLst>
                    <a:ext uri="{9D8B030D-6E8A-4147-A177-3AD203B41FA5}">
                      <a16:colId xmlns:a16="http://schemas.microsoft.com/office/drawing/2014/main" val="1655455621"/>
                    </a:ext>
                  </a:extLst>
                </a:gridCol>
                <a:gridCol w="1269164">
                  <a:extLst>
                    <a:ext uri="{9D8B030D-6E8A-4147-A177-3AD203B41FA5}">
                      <a16:colId xmlns:a16="http://schemas.microsoft.com/office/drawing/2014/main" val="3553485342"/>
                    </a:ext>
                  </a:extLst>
                </a:gridCol>
              </a:tblGrid>
              <a:tr h="38100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Uses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Sources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0054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4531044"/>
                  </a:ext>
                </a:extLst>
              </a:tr>
              <a:tr h="713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Surplus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Estimated Revenue Growth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588917"/>
                  </a:ext>
                </a:extLst>
              </a:tr>
              <a:tr h="34222"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6308428"/>
                  </a:ext>
                </a:extLst>
              </a:tr>
              <a:tr h="3292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Beg Bal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$12.50 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$6.00 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$18.50 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49653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933619"/>
                  </a:ext>
                </a:extLst>
              </a:tr>
              <a:tr h="32921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Harbor Capital Plan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(4.00)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(4.00)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3963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909154"/>
                  </a:ext>
                </a:extLst>
              </a:tr>
              <a:tr h="3292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(4.00)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306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883957"/>
                  </a:ext>
                </a:extLst>
              </a:tr>
              <a:tr h="3292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Operations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(1.80)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(1.80)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1640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897623"/>
                  </a:ext>
                </a:extLst>
              </a:tr>
              <a:tr h="32921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Neighborhood Projects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048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293358"/>
                  </a:ext>
                </a:extLst>
              </a:tr>
              <a:tr h="3292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 Liability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(2.20)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(5.20)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500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9046204"/>
                  </a:ext>
                </a:extLst>
              </a:tr>
              <a:tr h="32921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Workers Compensation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(1.00)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5319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195460"/>
                  </a:ext>
                </a:extLst>
              </a:tr>
              <a:tr h="3292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Contingency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(1.50)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(1.50)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0850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37275"/>
                  </a:ext>
                </a:extLst>
              </a:tr>
              <a:tr h="3292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 Bal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8393" marR="8393" marT="83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899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79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31407"/>
            <a:ext cx="5715000" cy="55399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defPPr>
              <a:defRPr lang="en-US"/>
            </a:defPPr>
            <a:lvl1pPr>
              <a:defRPr sz="3500" b="1">
                <a:solidFill>
                  <a:schemeClr val="bg1"/>
                </a:solidFill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pPr>
              <a:spcBef>
                <a:spcPct val="0"/>
              </a:spcBef>
            </a:pPr>
            <a:r>
              <a:rPr lang="en-US" sz="3000" spc="-100" dirty="0">
                <a:solidFill>
                  <a:schemeClr val="tx2"/>
                </a:solidFill>
              </a:rPr>
              <a:t>Our </a:t>
            </a:r>
            <a:r>
              <a:rPr lang="en-US" sz="3000" spc="-100" dirty="0" smtClean="0">
                <a:solidFill>
                  <a:schemeClr val="tx2"/>
                </a:solidFill>
              </a:rPr>
              <a:t>Takeaways for Today…</a:t>
            </a:r>
            <a:endParaRPr lang="en-US" sz="3000" spc="-1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816506"/>
            <a:ext cx="7543801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/>
          </a:p>
          <a:p>
            <a:r>
              <a:rPr lang="en-US" sz="2800" b="1" dirty="0" smtClean="0"/>
              <a:t>January 2018 finds the City in good shape.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Revenues are strong with a strong reserve position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Good progress on pension 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year coming up on ADP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UAL may actually be going down…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We should be able to maintain our $5M in General Fund CIP – the “nuts and bolts”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Base operations funded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Challenges Remain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How long will good economic times last?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Changes in purchasing habits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90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838200"/>
            <a:ext cx="8381999" cy="2133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itchFamily="34" charset="0"/>
                <a:ea typeface="+mn-ea"/>
                <a:cs typeface="+mn-cs"/>
              </a:rPr>
              <a:t>Council Planning Session</a:t>
            </a:r>
            <a:br>
              <a:rPr lang="en-US" sz="4000" b="1" dirty="0" smtClean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itchFamily="34" charset="0"/>
                <a:ea typeface="+mn-ea"/>
                <a:cs typeface="+mn-cs"/>
              </a:rPr>
            </a:br>
            <a:r>
              <a:rPr lang="en-US" sz="4000" b="1" dirty="0" smtClean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itchFamily="34" charset="0"/>
                <a:ea typeface="+mn-ea"/>
                <a:cs typeface="+mn-cs"/>
              </a:rPr>
              <a:t>Financial Update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 </a:t>
            </a:r>
            <a:endParaRPr lang="en-US" sz="3500" b="1" dirty="0">
              <a:effectLst>
                <a:outerShdw blurRad="50800" dist="63500" dir="4260000" algn="t" rotWithShape="0">
                  <a:prstClr val="black">
                    <a:alpha val="47000"/>
                  </a:prstClr>
                </a:outerShdw>
              </a:effectLst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438400"/>
            <a:ext cx="3009527" cy="457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January 29, 2018</a:t>
            </a:r>
            <a:endParaRPr lang="en-US" sz="24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343400"/>
            <a:ext cx="1401763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0" y="4495800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spc="-100" dirty="0">
                <a:solidFill>
                  <a:schemeClr val="tx2"/>
                </a:solidFill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89848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67309"/>
            <a:ext cx="7086600" cy="533400"/>
          </a:xfrm>
        </p:spPr>
        <p:txBody>
          <a:bodyPr>
            <a:noAutofit/>
          </a:bodyPr>
          <a:lstStyle/>
          <a:p>
            <a:r>
              <a:rPr lang="en-US" sz="3000" b="1" dirty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itchFamily="34" charset="0"/>
                <a:ea typeface="+mn-ea"/>
                <a:cs typeface="+mn-cs"/>
              </a:rPr>
              <a:t>FY </a:t>
            </a:r>
            <a:r>
              <a:rPr lang="en-US" sz="3000" b="1" dirty="0" smtClean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itchFamily="34" charset="0"/>
                <a:ea typeface="+mn-ea"/>
                <a:cs typeface="+mn-cs"/>
              </a:rPr>
              <a:t>2016-17 General Fund Results</a:t>
            </a:r>
            <a:endParaRPr lang="en-US" sz="3000" b="1" dirty="0">
              <a:effectLst>
                <a:outerShdw blurRad="50800" dist="63500" dir="4260000" algn="t" rotWithShape="0">
                  <a:prstClr val="black">
                    <a:alpha val="47000"/>
                  </a:prstClr>
                </a:outerShdw>
              </a:effectLst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807" y="1147064"/>
            <a:ext cx="6895393" cy="470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4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44493"/>
            <a:ext cx="7620000" cy="1143000"/>
          </a:xfrm>
        </p:spPr>
        <p:txBody>
          <a:bodyPr/>
          <a:lstStyle/>
          <a:p>
            <a:r>
              <a:rPr lang="en-US" dirty="0" smtClean="0"/>
              <a:t>Property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420150"/>
            <a:ext cx="3609109" cy="54378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Value changes along with infill development in Newport Beach result in continued </a:t>
            </a:r>
            <a:r>
              <a:rPr lang="en-US" dirty="0" smtClean="0"/>
              <a:t>appreciation and strong growth </a:t>
            </a:r>
            <a:r>
              <a:rPr lang="en-US" dirty="0"/>
              <a:t>in the foreseeable future</a:t>
            </a:r>
          </a:p>
          <a:p>
            <a:r>
              <a:rPr lang="en-US" dirty="0" smtClean="0"/>
              <a:t>Historical growth recent years ranging between 6% to 8%</a:t>
            </a:r>
            <a:endParaRPr lang="en-US" dirty="0"/>
          </a:p>
          <a:p>
            <a:r>
              <a:rPr lang="en-US" dirty="0" smtClean="0"/>
              <a:t>Positive </a:t>
            </a:r>
            <a:r>
              <a:rPr lang="en-US" dirty="0"/>
              <a:t>AV growth during each of the last 20 </a:t>
            </a:r>
            <a:r>
              <a:rPr lang="en-US" dirty="0" smtClean="0"/>
              <a:t>years – average 6.9% annually</a:t>
            </a:r>
            <a:endParaRPr lang="en-US" dirty="0"/>
          </a:p>
          <a:p>
            <a:r>
              <a:rPr lang="en-US" dirty="0"/>
              <a:t>Average home sale price – </a:t>
            </a:r>
            <a:r>
              <a:rPr lang="en-US" dirty="0" smtClean="0"/>
              <a:t>$3.3 million, Median sales price – $2.5 million  Q4 2017</a:t>
            </a:r>
          </a:p>
          <a:p>
            <a:r>
              <a:rPr lang="en-US" dirty="0"/>
              <a:t>Southern California sale prices have climbed back to the 2007 peak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9109" y="1905000"/>
            <a:ext cx="546797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19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35052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Modest sales tax growth anticipated</a:t>
            </a:r>
          </a:p>
          <a:p>
            <a:r>
              <a:rPr lang="en-US" dirty="0" smtClean="0"/>
              <a:t>Cyclical forces are slowing auto sales </a:t>
            </a:r>
          </a:p>
          <a:p>
            <a:r>
              <a:rPr lang="en-US" dirty="0" smtClean="0"/>
              <a:t>Internet shopping is shifting sales tax away from brick-and-mortar stores</a:t>
            </a:r>
          </a:p>
          <a:p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828800"/>
            <a:ext cx="5467208" cy="333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27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Transient Occupancy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0150"/>
            <a:ext cx="35052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Revenue decline anticipated in FY 2018 due </a:t>
            </a:r>
            <a:r>
              <a:rPr lang="en-US" dirty="0"/>
              <a:t>to </a:t>
            </a:r>
            <a:r>
              <a:rPr lang="en-US" dirty="0" smtClean="0"/>
              <a:t>simultaneous renovations of large hotels</a:t>
            </a:r>
          </a:p>
          <a:p>
            <a:r>
              <a:rPr lang="en-US" dirty="0" smtClean="0"/>
              <a:t>Higher TOT revenue anticipated in 2019.  (Commercial hoteliers optimistic,  opening of Lido House hotel and Residential TOT growing especially with continued enforcement of online listing platforms)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1905000"/>
            <a:ext cx="5357812" cy="326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05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Fund Revenue Trend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28800"/>
            <a:ext cx="9144000" cy="2324100"/>
          </a:xfrm>
          <a:prstGeom prst="rect">
            <a:avLst/>
          </a:prstGeom>
        </p:spPr>
      </p:pic>
      <p:sp>
        <p:nvSpPr>
          <p:cNvPr id="3" name="Oval Callout 2"/>
          <p:cNvSpPr/>
          <p:nvPr/>
        </p:nvSpPr>
        <p:spPr>
          <a:xfrm rot="10800000">
            <a:off x="4953000" y="4288898"/>
            <a:ext cx="2895600" cy="1654702"/>
          </a:xfrm>
          <a:prstGeom prst="wedgeEllipseCallou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0" y="4654584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$6 million estimated increase to fund ongoing operational increases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0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90800"/>
            <a:ext cx="7620000" cy="1143000"/>
          </a:xfrm>
        </p:spPr>
        <p:txBody>
          <a:bodyPr/>
          <a:lstStyle/>
          <a:p>
            <a:r>
              <a:rPr lang="en-US" sz="4000" b="1" dirty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Looking </a:t>
            </a:r>
            <a:r>
              <a:rPr lang="en-US" sz="4000" b="1" dirty="0" smtClean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Ahead…</a:t>
            </a:r>
            <a:endParaRPr lang="en-US" sz="4000" b="1" dirty="0">
              <a:effectLst>
                <a:outerShdw blurRad="50800" dist="63500" dir="4260000" algn="t" rotWithShape="0">
                  <a:prstClr val="black">
                    <a:alpha val="47000"/>
                  </a:prstClr>
                </a:outerShdw>
              </a:effectLst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37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1143000"/>
          </a:xfrm>
        </p:spPr>
        <p:txBody>
          <a:bodyPr/>
          <a:lstStyle/>
          <a:p>
            <a:r>
              <a:rPr lang="en-US" sz="3000" b="1" dirty="0">
                <a:effectLst>
                  <a:outerShdw blurRad="50800" dist="63500" dir="4260000" algn="t" rotWithShape="0">
                    <a:prstClr val="black">
                      <a:alpha val="47000"/>
                    </a:prst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Still have funding challenges ahead...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sz="2800" b="1" dirty="0" smtClean="0"/>
              <a:t>Short Term</a:t>
            </a:r>
          </a:p>
          <a:p>
            <a:pPr lvl="1">
              <a:buClrTx/>
            </a:pPr>
            <a:r>
              <a:rPr lang="en-US" sz="2400" dirty="0" smtClean="0"/>
              <a:t>Addressing </a:t>
            </a:r>
            <a:r>
              <a:rPr lang="en-US" sz="2400" dirty="0"/>
              <a:t>h</a:t>
            </a:r>
            <a:r>
              <a:rPr lang="en-US" sz="2400" dirty="0" smtClean="0"/>
              <a:t>omelessness</a:t>
            </a:r>
          </a:p>
          <a:p>
            <a:pPr lvl="1">
              <a:buClrTx/>
            </a:pPr>
            <a:r>
              <a:rPr lang="en-US" sz="2400" dirty="0" smtClean="0"/>
              <a:t>Additional airport expenditures</a:t>
            </a:r>
          </a:p>
          <a:p>
            <a:pPr marL="114300" indent="0">
              <a:buNone/>
            </a:pPr>
            <a:r>
              <a:rPr lang="en-US" sz="2800" b="1" dirty="0" smtClean="0"/>
              <a:t>Short and Long Term</a:t>
            </a:r>
          </a:p>
          <a:p>
            <a:pPr lvl="1">
              <a:buClrTx/>
            </a:pPr>
            <a:r>
              <a:rPr lang="en-US" sz="2400" smtClean="0"/>
              <a:t>Public safety needs</a:t>
            </a:r>
            <a:endParaRPr lang="en-US" sz="2400" dirty="0" smtClean="0"/>
          </a:p>
          <a:p>
            <a:pPr lvl="1">
              <a:buClrTx/>
            </a:pPr>
            <a:r>
              <a:rPr lang="en-US" sz="2400" dirty="0" smtClean="0"/>
              <a:t>Pensions</a:t>
            </a:r>
          </a:p>
          <a:p>
            <a:pPr lvl="2">
              <a:buClrTx/>
            </a:pPr>
            <a:r>
              <a:rPr lang="en-US" sz="2200" dirty="0" smtClean="0"/>
              <a:t>Ensuring we’ll be able to make ADPs</a:t>
            </a:r>
          </a:p>
          <a:p>
            <a:pPr lvl="1">
              <a:buClrTx/>
            </a:pPr>
            <a:r>
              <a:rPr lang="en-US" sz="2600" dirty="0" smtClean="0"/>
              <a:t>Claims &amp; Judgments  </a:t>
            </a:r>
          </a:p>
          <a:p>
            <a:pPr lvl="2">
              <a:buClrTx/>
            </a:pPr>
            <a:r>
              <a:rPr lang="en-US" sz="2200" dirty="0"/>
              <a:t>Ongoing </a:t>
            </a:r>
            <a:r>
              <a:rPr lang="en-US" sz="2200" dirty="0" smtClean="0"/>
              <a:t>Funding Increase Recommended $4.2 million </a:t>
            </a:r>
          </a:p>
          <a:p>
            <a:pPr lvl="2">
              <a:buClrTx/>
            </a:pPr>
            <a:r>
              <a:rPr lang="en-US" sz="2200" dirty="0" smtClean="0"/>
              <a:t>Unfunded Liability Shortfall $9.3 million</a:t>
            </a:r>
          </a:p>
          <a:p>
            <a:pPr lvl="1">
              <a:buClrTx/>
            </a:pPr>
            <a:r>
              <a:rPr lang="en-US" sz="2400" dirty="0" smtClean="0"/>
              <a:t>Harbor Capital Plan and Seawall Funding </a:t>
            </a:r>
          </a:p>
          <a:p>
            <a:pPr lvl="2">
              <a:buClrTx/>
            </a:pPr>
            <a:r>
              <a:rPr lang="en-US" sz="2200" dirty="0" smtClean="0"/>
              <a:t>Scheduled Funding Increase from $1.0 to $2.5 million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20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Unfunded Pension Liability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4BE39-F38A-42FB-8F36-0ACD1CF422F8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055229"/>
              </p:ext>
            </p:extLst>
          </p:nvPr>
        </p:nvGraphicFramePr>
        <p:xfrm>
          <a:off x="457200" y="1399203"/>
          <a:ext cx="7467600" cy="4830147"/>
        </p:xfrm>
        <a:graphic>
          <a:graphicData uri="http://schemas.openxmlformats.org/drawingml/2006/table">
            <a:tbl>
              <a:tblPr/>
              <a:tblGrid>
                <a:gridCol w="5721408">
                  <a:extLst>
                    <a:ext uri="{9D8B030D-6E8A-4147-A177-3AD203B41FA5}">
                      <a16:colId xmlns:a16="http://schemas.microsoft.com/office/drawing/2014/main" val="3105015646"/>
                    </a:ext>
                  </a:extLst>
                </a:gridCol>
                <a:gridCol w="163366">
                  <a:extLst>
                    <a:ext uri="{9D8B030D-6E8A-4147-A177-3AD203B41FA5}">
                      <a16:colId xmlns:a16="http://schemas.microsoft.com/office/drawing/2014/main" val="1792784825"/>
                    </a:ext>
                  </a:extLst>
                </a:gridCol>
                <a:gridCol w="1582826">
                  <a:extLst>
                    <a:ext uri="{9D8B030D-6E8A-4147-A177-3AD203B41FA5}">
                      <a16:colId xmlns:a16="http://schemas.microsoft.com/office/drawing/2014/main" val="4140223239"/>
                    </a:ext>
                  </a:extLst>
                </a:gridCol>
              </a:tblGrid>
              <a:tr h="9664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Components Impacting </a:t>
                      </a:r>
                      <a:endParaRPr lang="en-US" sz="3200" b="0" i="0" u="none" strike="noStrike" dirty="0" smtClean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Unfunded </a:t>
                      </a:r>
                      <a:r>
                        <a:rPr lang="en-US" sz="3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Pension Liability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  <a:endParaRPr lang="en-US" sz="3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169355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Actuarial Liability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887,481,877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3608187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Market Value of Assets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566,016,065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986212"/>
                  </a:ext>
                </a:extLst>
              </a:tr>
              <a:tr h="329006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Unfunded Liability as of June 30, 2016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321,465,812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5572433"/>
                  </a:ext>
                </a:extLst>
              </a:tr>
              <a:tr h="329006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992440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of 7.25% Rate (1/8% Change)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20,523,197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9535416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of  Excess Investment Earnings 2017 (11.2%)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(24,845,130)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756156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Estimated 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Unfunded Liability as of June 30, 2017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317,143,879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063320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414827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of 7.0% Rate (1/4% Change)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30,805,734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6633097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of Excess Investment Earnings 2018 (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12%?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(31,470,493)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1599216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of Additional Discretionary Payments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(9,000,000)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5790701"/>
                  </a:ext>
                </a:extLst>
              </a:tr>
              <a:tr h="31872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</a:t>
                      </a:r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Unfunded Liability as of June 30, 2018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307,479,120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69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318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54748</TotalTime>
  <Words>852</Words>
  <Application>Microsoft Office PowerPoint</Application>
  <PresentationFormat>On-screen Show (4:3)</PresentationFormat>
  <Paragraphs>262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Century Gothic</vt:lpstr>
      <vt:lpstr>Wingdings</vt:lpstr>
      <vt:lpstr>Adjacency</vt:lpstr>
      <vt:lpstr>Council Planning Session Financial Update  </vt:lpstr>
      <vt:lpstr>FY 2016-17 General Fund Results</vt:lpstr>
      <vt:lpstr>Property Tax</vt:lpstr>
      <vt:lpstr>Sales Tax</vt:lpstr>
      <vt:lpstr>Transient Occupancy Tax</vt:lpstr>
      <vt:lpstr>General Fund Revenue Trend</vt:lpstr>
      <vt:lpstr>Looking Ahead…</vt:lpstr>
      <vt:lpstr>Still have funding challenges ahead...</vt:lpstr>
      <vt:lpstr>Unfunded Pension Liability</vt:lpstr>
      <vt:lpstr>Unfunded Pension Liability Trend</vt:lpstr>
      <vt:lpstr>Unfunded Pension Liability - (Level Dollar Payment Strategy)</vt:lpstr>
      <vt:lpstr>Accelerated Payment History</vt:lpstr>
      <vt:lpstr>Claims &amp; Judgments</vt:lpstr>
      <vt:lpstr>A Possible Allocation ($ Millions)</vt:lpstr>
      <vt:lpstr>PowerPoint Presentation</vt:lpstr>
      <vt:lpstr>Council Planning Session Financial Update  </vt:lpstr>
    </vt:vector>
  </TitlesOfParts>
  <Company>City of Newport Beach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smontano</dc:creator>
  <cp:lastModifiedBy>Kiff, Dave</cp:lastModifiedBy>
  <cp:revision>593</cp:revision>
  <cp:lastPrinted>2017-01-13T00:08:49Z</cp:lastPrinted>
  <dcterms:created xsi:type="dcterms:W3CDTF">2014-03-21T16:59:00Z</dcterms:created>
  <dcterms:modified xsi:type="dcterms:W3CDTF">2018-01-30T00:11:29Z</dcterms:modified>
</cp:coreProperties>
</file>