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2" r:id="rId2"/>
    <p:sldId id="273" r:id="rId3"/>
    <p:sldId id="280" r:id="rId4"/>
    <p:sldId id="283" r:id="rId5"/>
    <p:sldId id="284" r:id="rId6"/>
    <p:sldId id="292" r:id="rId7"/>
    <p:sldId id="286" r:id="rId8"/>
    <p:sldId id="288" r:id="rId9"/>
    <p:sldId id="287" r:id="rId10"/>
    <p:sldId id="281" r:id="rId11"/>
    <p:sldId id="289" r:id="rId12"/>
    <p:sldId id="290" r:id="rId13"/>
    <p:sldId id="291" r:id="rId14"/>
    <p:sldId id="293" r:id="rId15"/>
    <p:sldId id="279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10/12/2017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40368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Balboa Peninsula Pedestrian Crossing Study</a:t>
            </a:r>
            <a:r>
              <a:rPr lang="en-US" sz="4400" dirty="0" smtClean="0">
                <a:latin typeface="+mn-lt"/>
              </a:rPr>
              <a:t/>
            </a:r>
            <a:br>
              <a:rPr lang="en-US" sz="4400" dirty="0" smtClean="0">
                <a:latin typeface="+mn-lt"/>
              </a:rPr>
            </a:b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City Council Meeting – October 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24, 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2017 </a:t>
            </a:r>
            <a:endParaRPr lang="en-US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  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23474"/>
            <a:ext cx="3657600" cy="62564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Balboa Blvd. @ 28</a:t>
            </a:r>
            <a:r>
              <a:rPr lang="en-US" sz="2400" baseline="30000" dirty="0" smtClean="0">
                <a:solidFill>
                  <a:srgbClr val="0070C0"/>
                </a:solidFill>
                <a:latin typeface="+mn-lt"/>
              </a:rPr>
              <a:t>th 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=  Flashing Beacon &amp; Bulb Outs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12920" r="15789" b="12848"/>
          <a:stretch/>
        </p:blipFill>
        <p:spPr>
          <a:xfrm rot="16200000">
            <a:off x="5596264" y="1208749"/>
            <a:ext cx="4443664" cy="5924398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2326104"/>
            <a:ext cx="3657600" cy="3922295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bulb-outs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pedestrian caution 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continental crosswalk striping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Stripe new crosswalk on east 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new street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Install Rectangular Rapid Flashing Beacon (RRFB)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51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4668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Balboa @ 26</a:t>
            </a:r>
            <a:r>
              <a:rPr lang="en-US" sz="2400" baseline="30000" dirty="0" smtClean="0">
                <a:solidFill>
                  <a:srgbClr val="0070C0"/>
                </a:solidFill>
                <a:latin typeface="+mn-lt"/>
              </a:rPr>
              <a:t>th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 =  Bulb-Out &amp; Improve Pedestrian Visibility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t="12639" r="15822" b="12639"/>
          <a:stretch/>
        </p:blipFill>
        <p:spPr>
          <a:xfrm rot="16200000">
            <a:off x="5672020" y="1001495"/>
            <a:ext cx="4563977" cy="5929827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2326104"/>
            <a:ext cx="3657600" cy="3922295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bulb-out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pedestrian caution 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continental crosswalk striping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Remove one parking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new street light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93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66274"/>
            <a:ext cx="4138863" cy="108284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Newport Elementary  =  Flashing Beacons at 13th &amp; 14th St.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t="3054" r="18216" b="2804"/>
          <a:stretch/>
        </p:blipFill>
        <p:spPr>
          <a:xfrm rot="10800000">
            <a:off x="5181600" y="938462"/>
            <a:ext cx="5229726" cy="5510464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2221832"/>
            <a:ext cx="3657600" cy="4026568"/>
          </a:xfrm>
        </p:spPr>
        <p:txBody>
          <a:bodyPr>
            <a:normAutofit lnSpcReduction="10000"/>
          </a:bodyPr>
          <a:lstStyle/>
          <a:p>
            <a:r>
              <a:rPr lang="en-US" sz="1800" u="sng" dirty="0" smtClean="0"/>
              <a:t>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Add new school crossing 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Stripe “Slow School Xing” legends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Install overhead School Crossing signs with Flashing Beacons at both intersections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Install “Shark teeth” and “Yield Here to Pedestrian” signs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Stripe yellow continental crosswalks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Install new street lights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Install “25 mph When Children are Present” signs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6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Balboa @ 38</a:t>
            </a:r>
            <a:r>
              <a:rPr lang="en-US" sz="2400" baseline="30000" dirty="0" smtClean="0">
                <a:solidFill>
                  <a:srgbClr val="0070C0"/>
                </a:solidFill>
                <a:latin typeface="+mn-lt"/>
              </a:rPr>
              <a:t>th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Street  =  LED edge lit STOP signs 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2431" r="15100" b="12430"/>
          <a:stretch/>
        </p:blipFill>
        <p:spPr>
          <a:xfrm rot="16200000">
            <a:off x="5831949" y="1067439"/>
            <a:ext cx="4602800" cy="5630782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997242"/>
            <a:ext cx="3657600" cy="4251157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continental crosswalk striping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Install LED edge lit STOP signs for northbound and southbound (installed on July 26, 2017)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Proposed bulb-out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Extend median to improve visibility of STOP sign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85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010653"/>
            <a:ext cx="10363200" cy="561473"/>
          </a:xfrm>
        </p:spPr>
        <p:txBody>
          <a:bodyPr/>
          <a:lstStyle/>
          <a:p>
            <a:r>
              <a:rPr lang="en-US" sz="2800" b="0" dirty="0" smtClean="0">
                <a:solidFill>
                  <a:srgbClr val="0070C0"/>
                </a:solidFill>
                <a:latin typeface="+mn-lt"/>
              </a:rPr>
              <a:t>California Vehicle Code – Section 21950</a:t>
            </a:r>
            <a:endParaRPr lang="en-US" sz="2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1909011"/>
            <a:ext cx="10363200" cy="30159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(a) </a:t>
            </a:r>
            <a:r>
              <a:rPr lang="en-US" sz="2000" b="1" dirty="0" smtClean="0"/>
              <a:t>The driver of a vehicle shall yield the right-of-way to a pedestrian crossing the roadway </a:t>
            </a:r>
            <a:r>
              <a:rPr lang="en-US" sz="2000" b="1" dirty="0" smtClean="0">
                <a:solidFill>
                  <a:srgbClr val="0070C0"/>
                </a:solidFill>
              </a:rPr>
              <a:t>within</a:t>
            </a:r>
            <a:r>
              <a:rPr lang="en-US" sz="2000" b="1" dirty="0" smtClean="0"/>
              <a:t> any marked crosswalk </a:t>
            </a:r>
            <a:r>
              <a:rPr lang="en-US" sz="2000" dirty="0" smtClean="0"/>
              <a:t>or within any unmarked crosswalk at an intersection…</a:t>
            </a:r>
          </a:p>
          <a:p>
            <a:endParaRPr lang="en-US" dirty="0" smtClean="0"/>
          </a:p>
          <a:p>
            <a:r>
              <a:rPr lang="en-US" sz="2000" dirty="0" smtClean="0"/>
              <a:t>(b) This section </a:t>
            </a:r>
            <a:r>
              <a:rPr lang="en-US" sz="2000" b="1" dirty="0" smtClean="0"/>
              <a:t>does not relieve a pedestrian from the duty of using due care for his or her safety</a:t>
            </a:r>
            <a:r>
              <a:rPr lang="en-US" sz="2000" dirty="0" smtClean="0"/>
              <a:t>. No pedestrian may suddenly leave a curb or other place of safety and walk or run into the path of a vehicle that is so close as to constitute an immediate hazard.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48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082842"/>
            <a:ext cx="10972800" cy="5935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Meetings and Schedules</a:t>
            </a:r>
            <a:endParaRPr lang="en-US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0990"/>
            <a:ext cx="10972800" cy="41549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City Council meeting – </a:t>
            </a:r>
            <a:r>
              <a:rPr lang="en-US" smtClean="0"/>
              <a:t>October </a:t>
            </a:r>
            <a:r>
              <a:rPr lang="en-US" smtClean="0"/>
              <a:t>24.  </a:t>
            </a:r>
            <a:endParaRPr lang="en-US" dirty="0" smtClean="0"/>
          </a:p>
          <a:p>
            <a:r>
              <a:rPr lang="en-US" dirty="0" smtClean="0"/>
              <a:t>Balboa Village Advisory Committee – September 20.</a:t>
            </a:r>
          </a:p>
          <a:p>
            <a:r>
              <a:rPr lang="en-US" dirty="0" smtClean="0"/>
              <a:t>West Newport Beach Association Board – September 27. </a:t>
            </a:r>
          </a:p>
          <a:p>
            <a:r>
              <a:rPr lang="en-US" dirty="0" smtClean="0"/>
              <a:t>Central Newport Beach Community Association – September 28. </a:t>
            </a:r>
          </a:p>
          <a:p>
            <a:endParaRPr lang="en-US" dirty="0"/>
          </a:p>
          <a:p>
            <a:r>
              <a:rPr lang="en-US" dirty="0" smtClean="0"/>
              <a:t>Study available on City Website : </a:t>
            </a:r>
            <a:r>
              <a:rPr lang="en-US" dirty="0" smtClean="0">
                <a:solidFill>
                  <a:srgbClr val="00B050"/>
                </a:solidFill>
              </a:rPr>
              <a:t>newportbeachca.gov/</a:t>
            </a:r>
            <a:r>
              <a:rPr lang="en-US" dirty="0" err="1" smtClean="0">
                <a:solidFill>
                  <a:srgbClr val="00B050"/>
                </a:solidFill>
              </a:rPr>
              <a:t>crosswalkstudy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Phase 1 </a:t>
            </a:r>
            <a:r>
              <a:rPr lang="en-US" dirty="0" smtClean="0"/>
              <a:t>= Signing and Striping = Tentative Spring 2018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Phase 2 </a:t>
            </a:r>
            <a:r>
              <a:rPr lang="en-US" dirty="0" smtClean="0"/>
              <a:t>= Bulb-outs, Flashing Beacon, Street Lights = FY 18/19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76278"/>
            <a:ext cx="10884568" cy="108460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Summary of Crosswalk Study </a:t>
            </a:r>
            <a:endParaRPr lang="en-US" sz="32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61411"/>
            <a:ext cx="10972800" cy="449980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Total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b="1" u="sng" dirty="0" smtClean="0">
                <a:solidFill>
                  <a:srgbClr val="0070C0"/>
                </a:solidFill>
              </a:rPr>
              <a:t>38</a:t>
            </a:r>
            <a:r>
              <a:rPr lang="en-US" dirty="0" smtClean="0"/>
              <a:t> un-signalized intersections with existing striped crosswalks were included in study.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Temporary video cameras used to observe and count activity.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Reviewed previous 5 years of collision history to determine frequency and  patterns.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Despite the relatively high activity levels of visitors and residents, motorists, bicycles, and pedestrians interact in a generally safe and efficient manner.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8594" r="9566" b="6135"/>
          <a:stretch/>
        </p:blipFill>
        <p:spPr>
          <a:xfrm>
            <a:off x="1847697" y="700216"/>
            <a:ext cx="8877970" cy="6198973"/>
          </a:xfrm>
        </p:spPr>
      </p:pic>
    </p:spTree>
    <p:extLst>
      <p:ext uri="{BB962C8B-B14F-4D97-AF65-F5344CB8AC3E}">
        <p14:creationId xmlns:p14="http://schemas.microsoft.com/office/powerpoint/2010/main" val="2214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130968"/>
            <a:ext cx="10363200" cy="593558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Pedestrian Crosswalk Improvements Studied</a:t>
            </a:r>
            <a:endParaRPr lang="en-US" sz="32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1892968"/>
            <a:ext cx="10363200" cy="454793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High Visibility Crosswalk Striping – continental </a:t>
            </a:r>
            <a:r>
              <a:rPr lang="en-US" sz="2400" dirty="0">
                <a:solidFill>
                  <a:srgbClr val="0070C0"/>
                </a:solidFill>
              </a:rPr>
              <a:t>b</a:t>
            </a:r>
            <a:r>
              <a:rPr lang="en-US" sz="2400" dirty="0" smtClean="0">
                <a:solidFill>
                  <a:srgbClr val="0070C0"/>
                </a:solidFill>
              </a:rPr>
              <a:t>ar marking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Pedestrian Caution Signs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Curb Extensions (Bulb-Outs)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In-roadway Flashing Lights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Flashing Beacons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Additional Overhead Roadway Safety Lighting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Maintaining/Increasing Clear Sight Distance – Red Curb &amp; Parking Removal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Yield Markings (“Shark Teeth”)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794085"/>
            <a:ext cx="10363200" cy="657726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Recommendations</a:t>
            </a:r>
            <a:endParaRPr lang="en-US" sz="32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1596189"/>
            <a:ext cx="10363200" cy="50211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70C0"/>
                </a:solidFill>
              </a:rPr>
              <a:t>General</a:t>
            </a:r>
            <a:r>
              <a:rPr lang="en-US" dirty="0" smtClean="0"/>
              <a:t> = For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ll</a:t>
            </a:r>
            <a:r>
              <a:rPr lang="en-US" dirty="0" smtClean="0"/>
              <a:t> crosswalks at intersections</a:t>
            </a:r>
            <a:r>
              <a:rPr lang="en-US" dirty="0"/>
              <a:t>,</a:t>
            </a:r>
            <a:r>
              <a:rPr lang="en-US" dirty="0" smtClean="0"/>
              <a:t> added pedestrian caution signs and install upgraded high-visibility crosswalk striping. Install “</a:t>
            </a:r>
            <a:r>
              <a:rPr lang="en-US" dirty="0" err="1" smtClean="0"/>
              <a:t>Ped</a:t>
            </a:r>
            <a:r>
              <a:rPr lang="en-US" dirty="0" smtClean="0"/>
              <a:t> Xing” legends.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B050"/>
                </a:solidFill>
              </a:rPr>
              <a:t>Specific Improvements</a:t>
            </a:r>
            <a:r>
              <a:rPr lang="en-US" dirty="0" smtClean="0"/>
              <a:t> = Physical improvements at high-activity locations. Removal of additional parking for sight distance.  Installation of sidewalk extensions or bulb-outs.  Add flashing beacon.  Add more school warning signs near Newport Elementary.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9791"/>
            <a:ext cx="10972800" cy="6817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High-Visibility Crosswalk Striping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t="4947" r="15681" b="6210"/>
          <a:stretch/>
        </p:blipFill>
        <p:spPr>
          <a:xfrm rot="16200000">
            <a:off x="3184358" y="409071"/>
            <a:ext cx="4555959" cy="7668128"/>
          </a:xfrm>
        </p:spPr>
      </p:pic>
    </p:spTree>
    <p:extLst>
      <p:ext uri="{BB962C8B-B14F-4D97-AF65-F5344CB8AC3E}">
        <p14:creationId xmlns:p14="http://schemas.microsoft.com/office/powerpoint/2010/main" val="18999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53636"/>
            <a:ext cx="10972800" cy="68179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Pedestrian Caution Signs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303" r="16015" b="3558"/>
          <a:stretch/>
        </p:blipFill>
        <p:spPr>
          <a:xfrm rot="16200000">
            <a:off x="3122029" y="446392"/>
            <a:ext cx="5133906" cy="7700860"/>
          </a:xfrm>
        </p:spPr>
      </p:pic>
    </p:spTree>
    <p:extLst>
      <p:ext uri="{BB962C8B-B14F-4D97-AF65-F5344CB8AC3E}">
        <p14:creationId xmlns:p14="http://schemas.microsoft.com/office/powerpoint/2010/main" val="36605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4347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SB Newport Blvd. @ 26</a:t>
            </a:r>
            <a:r>
              <a:rPr lang="en-US" sz="2400" baseline="30000" dirty="0" smtClean="0">
                <a:solidFill>
                  <a:srgbClr val="0070C0"/>
                </a:solidFill>
                <a:latin typeface="+mn-lt"/>
              </a:rPr>
              <a:t>th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 =  Bulb-Outs &amp; Improve Visibility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11357" r="16169" b="11827"/>
          <a:stretch/>
        </p:blipFill>
        <p:spPr>
          <a:xfrm rot="16200000">
            <a:off x="5418223" y="1295398"/>
            <a:ext cx="4997116" cy="5486404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2294021"/>
            <a:ext cx="3657600" cy="4026567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bulb-outs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pedestrian </a:t>
            </a:r>
            <a:r>
              <a:rPr lang="en-US" sz="2000" dirty="0"/>
              <a:t>c</a:t>
            </a:r>
            <a:r>
              <a:rPr lang="en-US" sz="2000" dirty="0" smtClean="0"/>
              <a:t>aution </a:t>
            </a:r>
            <a:r>
              <a:rPr lang="en-US" sz="2000" dirty="0"/>
              <a:t>s</a:t>
            </a:r>
            <a:r>
              <a:rPr lang="en-US" sz="2000" dirty="0" smtClean="0"/>
              <a:t>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Remove 2 parking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continental crosswalk striping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street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Install SB through arrows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98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8653"/>
            <a:ext cx="3657600" cy="169244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SB Newport Blvd. @ 28</a:t>
            </a:r>
            <a:r>
              <a:rPr lang="en-US" sz="2400" baseline="30000" dirty="0" smtClean="0">
                <a:solidFill>
                  <a:srgbClr val="0070C0"/>
                </a:solidFill>
                <a:latin typeface="+mn-lt"/>
              </a:rPr>
              <a:t>th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 =  Bulb-Outs &amp; Improve Visibility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11888" r="16163" b="11888"/>
          <a:stretch/>
        </p:blipFill>
        <p:spPr>
          <a:xfrm rot="16200000">
            <a:off x="5747084" y="1199141"/>
            <a:ext cx="4772529" cy="5518487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2277979"/>
            <a:ext cx="3657600" cy="3970421"/>
          </a:xfrm>
        </p:spPr>
        <p:txBody>
          <a:bodyPr/>
          <a:lstStyle/>
          <a:p>
            <a:r>
              <a:rPr lang="en-US" sz="2000" u="sng" dirty="0" smtClean="0"/>
              <a:t>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bulb-outs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pedestrian caution 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Remove 2 parking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continental crosswalk  striping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Stripe new crosswalks on south and west legs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street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301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915</TotalTime>
  <Words>602</Words>
  <Application>Microsoft Office PowerPoint</Application>
  <PresentationFormat>Widescreen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Palatino Linotype</vt:lpstr>
      <vt:lpstr>Wingdings 2</vt:lpstr>
      <vt:lpstr>Presentation on brainstorming</vt:lpstr>
      <vt:lpstr>Balboa Peninsula Pedestrian Crossing Study City Council Meeting – October 24, 2017 </vt:lpstr>
      <vt:lpstr>Summary of Crosswalk Study </vt:lpstr>
      <vt:lpstr>PowerPoint Presentation</vt:lpstr>
      <vt:lpstr>Pedestrian Crosswalk Improvements Studied</vt:lpstr>
      <vt:lpstr>Recommendations</vt:lpstr>
      <vt:lpstr>High-Visibility Crosswalk Striping</vt:lpstr>
      <vt:lpstr>Pedestrian Caution Signs</vt:lpstr>
      <vt:lpstr>SB Newport Blvd. @ 26th  =  Bulb-Outs &amp; Improve Visibility</vt:lpstr>
      <vt:lpstr>SB Newport Blvd. @ 28th  =  Bulb-Outs &amp; Improve Visibility</vt:lpstr>
      <vt:lpstr>Balboa Blvd. @ 28th  =  Flashing Beacon &amp; Bulb Outs</vt:lpstr>
      <vt:lpstr>Balboa @ 26th  =  Bulb-Out &amp; Improve Pedestrian Visibility</vt:lpstr>
      <vt:lpstr>Newport Elementary  =  Flashing Beacons at 13th &amp; 14th St.</vt:lpstr>
      <vt:lpstr>Balboa @ 38th Street  =  LED edge lit STOP signs </vt:lpstr>
      <vt:lpstr>California Vehicle Code – Section 21950</vt:lpstr>
      <vt:lpstr>Meetings and Schedules</vt:lpstr>
    </vt:vector>
  </TitlesOfParts>
  <Company>City of Newport Beach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Balboa Peninsula Pedestrian Study</dc:title>
  <dc:creator>Brine, Tony</dc:creator>
  <cp:lastModifiedBy>Ramirez, Brittany</cp:lastModifiedBy>
  <cp:revision>72</cp:revision>
  <cp:lastPrinted>2017-10-10T21:24:58Z</cp:lastPrinted>
  <dcterms:created xsi:type="dcterms:W3CDTF">2017-08-28T22:20:44Z</dcterms:created>
  <dcterms:modified xsi:type="dcterms:W3CDTF">2017-10-12T23:15:27Z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